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charts/chart3.xml" ContentType="application/vnd.openxmlformats-officedocument.drawingml.chart+xml"/>
  <Override PartName="/ppt/drawings/drawing1.xml" ContentType="application/vnd.openxmlformats-officedocument.drawingml.chartshapes+xml"/>
  <Override PartName="/ppt/tags/tag4.xml" ContentType="application/vnd.openxmlformats-officedocument.presentationml.tags+xml"/>
  <Override PartName="/ppt/tags/tag5.xml" ContentType="application/vnd.openxmlformats-officedocument.presentationml.tags+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9"/>
  </p:notesMasterIdLst>
  <p:handoutMasterIdLst>
    <p:handoutMasterId r:id="rId20"/>
  </p:handoutMasterIdLst>
  <p:sldIdLst>
    <p:sldId id="454" r:id="rId2"/>
    <p:sldId id="451" r:id="rId3"/>
    <p:sldId id="448" r:id="rId4"/>
    <p:sldId id="438" r:id="rId5"/>
    <p:sldId id="446" r:id="rId6"/>
    <p:sldId id="344" r:id="rId7"/>
    <p:sldId id="444" r:id="rId8"/>
    <p:sldId id="449" r:id="rId9"/>
    <p:sldId id="440" r:id="rId10"/>
    <p:sldId id="450" r:id="rId11"/>
    <p:sldId id="453" r:id="rId12"/>
    <p:sldId id="452" r:id="rId13"/>
    <p:sldId id="455" r:id="rId14"/>
    <p:sldId id="456" r:id="rId15"/>
    <p:sldId id="458" r:id="rId16"/>
    <p:sldId id="459" r:id="rId17"/>
    <p:sldId id="460" r:id="rId1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443F3A"/>
    <a:srgbClr val="E79D58"/>
    <a:srgbClr val="D57A26"/>
    <a:srgbClr val="BB4A4E"/>
    <a:srgbClr val="970981"/>
    <a:srgbClr val="1AA1E0"/>
    <a:srgbClr val="F0AB00"/>
    <a:srgbClr val="6EAA9F"/>
    <a:srgbClr val="BAB070"/>
    <a:srgbClr val="FAB6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autoAdjust="0"/>
    <p:restoredTop sz="86349" autoAdjust="0"/>
  </p:normalViewPr>
  <p:slideViewPr>
    <p:cSldViewPr snapToGrid="0" showGuides="1">
      <p:cViewPr varScale="1">
        <p:scale>
          <a:sx n="93" d="100"/>
          <a:sy n="93" d="100"/>
        </p:scale>
        <p:origin x="1272"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129" d="100"/>
          <a:sy n="129" d="100"/>
        </p:scale>
        <p:origin x="2824"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08413001912001E-2"/>
          <c:y val="1.13960113960114E-2"/>
          <c:w val="0.63671128107074604"/>
          <c:h val="0.94871794871794801"/>
        </c:manualLayout>
      </c:layout>
      <c:doughnutChart>
        <c:varyColors val="1"/>
        <c:ser>
          <c:idx val="0"/>
          <c:order val="0"/>
          <c:tx>
            <c:strRef>
              <c:f>Sheet1!$B$1</c:f>
              <c:strCache>
                <c:ptCount val="1"/>
              </c:strCache>
            </c:strRef>
          </c:tx>
          <c:spPr>
            <a:ln w="20358">
              <a:solidFill>
                <a:schemeClr val="bg1"/>
              </a:solidFill>
            </a:ln>
          </c:spPr>
          <c:dPt>
            <c:idx val="0"/>
            <c:bubble3D val="0"/>
            <c:spPr>
              <a:solidFill>
                <a:schemeClr val="bg2">
                  <a:lumMod val="90000"/>
                </a:schemeClr>
              </a:solidFill>
              <a:ln w="20358">
                <a:solidFill>
                  <a:schemeClr val="bg1"/>
                </a:solidFill>
              </a:ln>
            </c:spPr>
            <c:extLst>
              <c:ext xmlns:c16="http://schemas.microsoft.com/office/drawing/2014/chart" uri="{C3380CC4-5D6E-409C-BE32-E72D297353CC}">
                <c16:uniqueId val="{00000001-6C30-F444-A887-1AA98611AA8F}"/>
              </c:ext>
            </c:extLst>
          </c:dPt>
          <c:dPt>
            <c:idx val="1"/>
            <c:bubble3D val="0"/>
            <c:spPr>
              <a:solidFill>
                <a:schemeClr val="tx1"/>
              </a:solidFill>
              <a:ln w="20358">
                <a:solidFill>
                  <a:schemeClr val="bg1"/>
                </a:solidFill>
              </a:ln>
            </c:spPr>
            <c:extLst>
              <c:ext xmlns:c16="http://schemas.microsoft.com/office/drawing/2014/chart" uri="{C3380CC4-5D6E-409C-BE32-E72D297353CC}">
                <c16:uniqueId val="{00000003-6C30-F444-A887-1AA98611AA8F}"/>
              </c:ext>
            </c:extLst>
          </c:dPt>
          <c:dPt>
            <c:idx val="2"/>
            <c:bubble3D val="0"/>
            <c:spPr>
              <a:solidFill>
                <a:schemeClr val="bg1">
                  <a:lumMod val="50000"/>
                </a:schemeClr>
              </a:solidFill>
              <a:ln w="20358">
                <a:solidFill>
                  <a:schemeClr val="bg1"/>
                </a:solidFill>
              </a:ln>
            </c:spPr>
            <c:extLst>
              <c:ext xmlns:c16="http://schemas.microsoft.com/office/drawing/2014/chart" uri="{C3380CC4-5D6E-409C-BE32-E72D297353CC}">
                <c16:uniqueId val="{00000005-6C30-F444-A887-1AA98611AA8F}"/>
              </c:ext>
            </c:extLst>
          </c:dPt>
          <c:dPt>
            <c:idx val="3"/>
            <c:bubble3D val="0"/>
            <c:spPr>
              <a:solidFill>
                <a:schemeClr val="bg1">
                  <a:lumMod val="65000"/>
                </a:schemeClr>
              </a:solidFill>
              <a:ln w="20358">
                <a:solidFill>
                  <a:schemeClr val="bg1"/>
                </a:solidFill>
              </a:ln>
            </c:spPr>
            <c:extLst>
              <c:ext xmlns:c16="http://schemas.microsoft.com/office/drawing/2014/chart" uri="{C3380CC4-5D6E-409C-BE32-E72D297353CC}">
                <c16:uniqueId val="{00000007-6C30-F444-A887-1AA98611AA8F}"/>
              </c:ext>
            </c:extLst>
          </c:dPt>
          <c:dPt>
            <c:idx val="4"/>
            <c:bubble3D val="0"/>
            <c:spPr>
              <a:solidFill>
                <a:schemeClr val="bg2">
                  <a:lumMod val="90000"/>
                </a:schemeClr>
              </a:solidFill>
              <a:ln w="20358">
                <a:solidFill>
                  <a:schemeClr val="bg1"/>
                </a:solidFill>
              </a:ln>
            </c:spPr>
            <c:extLst>
              <c:ext xmlns:c16="http://schemas.microsoft.com/office/drawing/2014/chart" uri="{C3380CC4-5D6E-409C-BE32-E72D297353CC}">
                <c16:uniqueId val="{00000009-6C30-F444-A887-1AA98611AA8F}"/>
              </c:ext>
            </c:extLst>
          </c:dPt>
          <c:dPt>
            <c:idx val="5"/>
            <c:bubble3D val="0"/>
            <c:spPr>
              <a:solidFill>
                <a:schemeClr val="tx2"/>
              </a:solidFill>
              <a:ln w="20358">
                <a:solidFill>
                  <a:schemeClr val="bg1"/>
                </a:solidFill>
              </a:ln>
            </c:spPr>
            <c:extLst>
              <c:ext xmlns:c16="http://schemas.microsoft.com/office/drawing/2014/chart" uri="{C3380CC4-5D6E-409C-BE32-E72D297353CC}">
                <c16:uniqueId val="{0000000B-6C30-F444-A887-1AA98611AA8F}"/>
              </c:ext>
            </c:extLst>
          </c:dPt>
          <c:dPt>
            <c:idx val="6"/>
            <c:bubble3D val="0"/>
            <c:spPr>
              <a:solidFill>
                <a:srgbClr val="DDDDDD"/>
              </a:solidFill>
              <a:ln w="20358">
                <a:solidFill>
                  <a:schemeClr val="bg1"/>
                </a:solidFill>
              </a:ln>
            </c:spPr>
            <c:extLst>
              <c:ext xmlns:c16="http://schemas.microsoft.com/office/drawing/2014/chart" uri="{C3380CC4-5D6E-409C-BE32-E72D297353CC}">
                <c16:uniqueId val="{0000000D-6C30-F444-A887-1AA98611AA8F}"/>
              </c:ext>
            </c:extLst>
          </c:dPt>
          <c:dPt>
            <c:idx val="7"/>
            <c:bubble3D val="0"/>
            <c:spPr>
              <a:solidFill>
                <a:srgbClr val="BFBFBF"/>
              </a:solidFill>
              <a:ln w="20358">
                <a:solidFill>
                  <a:schemeClr val="bg1"/>
                </a:solidFill>
              </a:ln>
            </c:spPr>
            <c:extLst>
              <c:ext xmlns:c16="http://schemas.microsoft.com/office/drawing/2014/chart" uri="{C3380CC4-5D6E-409C-BE32-E72D297353CC}">
                <c16:uniqueId val="{0000000F-6C30-F444-A887-1AA98611AA8F}"/>
              </c:ext>
            </c:extLst>
          </c:dPt>
          <c:dPt>
            <c:idx val="8"/>
            <c:bubble3D val="0"/>
            <c:spPr>
              <a:solidFill>
                <a:srgbClr val="4D4D4D"/>
              </a:solidFill>
              <a:ln w="20358">
                <a:solidFill>
                  <a:schemeClr val="bg1"/>
                </a:solidFill>
              </a:ln>
            </c:spPr>
            <c:extLst>
              <c:ext xmlns:c16="http://schemas.microsoft.com/office/drawing/2014/chart" uri="{C3380CC4-5D6E-409C-BE32-E72D297353CC}">
                <c16:uniqueId val="{00000011-6C30-F444-A887-1AA98611AA8F}"/>
              </c:ext>
            </c:extLst>
          </c:dPt>
          <c:dLbls>
            <c:dLbl>
              <c:idx val="0"/>
              <c:layout>
                <c:manualLayout>
                  <c:x val="-3.8378979074484498E-17"/>
                  <c:y val="-1.1396011396011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C30-F444-A887-1AA98611AA8F}"/>
                </c:ext>
              </c:extLst>
            </c:dLbl>
            <c:dLbl>
              <c:idx val="1"/>
              <c:numFmt formatCode="0%" sourceLinked="0"/>
              <c:spPr>
                <a:noFill/>
                <a:ln w="20358">
                  <a:noFill/>
                </a:ln>
              </c:spPr>
              <c:txPr>
                <a:bodyPr/>
                <a:lstStyle/>
                <a:p>
                  <a:pPr>
                    <a:defRPr sz="1400" b="1" i="0" u="none" strike="noStrike" baseline="0">
                      <a:solidFill>
                        <a:schemeClr val="bg1"/>
                      </a:solidFill>
                      <a:latin typeface="Arial"/>
                      <a:ea typeface="Arial"/>
                      <a:cs typeface="Arial"/>
                    </a:defRPr>
                  </a:pPr>
                  <a:endParaRPr lang="en-US"/>
                </a:p>
              </c:txPr>
              <c:showLegendKey val="0"/>
              <c:showVal val="0"/>
              <c:showCatName val="0"/>
              <c:showSerName val="0"/>
              <c:showPercent val="1"/>
              <c:showBubbleSize val="0"/>
              <c:extLst>
                <c:ext xmlns:c16="http://schemas.microsoft.com/office/drawing/2014/chart" uri="{C3380CC4-5D6E-409C-BE32-E72D297353CC}">
                  <c16:uniqueId val="{00000003-6C30-F444-A887-1AA98611AA8F}"/>
                </c:ext>
              </c:extLst>
            </c:dLbl>
            <c:dLbl>
              <c:idx val="4"/>
              <c:delete val="1"/>
              <c:extLst>
                <c:ext xmlns:c15="http://schemas.microsoft.com/office/drawing/2012/chart" uri="{CE6537A1-D6FC-4f65-9D91-7224C49458BB}"/>
                <c:ext xmlns:c16="http://schemas.microsoft.com/office/drawing/2014/chart" uri="{C3380CC4-5D6E-409C-BE32-E72D297353CC}">
                  <c16:uniqueId val="{00000009-6C30-F444-A887-1AA98611AA8F}"/>
                </c:ext>
              </c:extLst>
            </c:dLbl>
            <c:numFmt formatCode="0%" sourceLinked="0"/>
            <c:spPr>
              <a:noFill/>
              <a:ln w="20358">
                <a:noFill/>
              </a:ln>
            </c:spPr>
            <c:txPr>
              <a:bodyPr wrap="square" lIns="38100" tIns="19050" rIns="38100" bIns="19050" anchor="ctr">
                <a:spAutoFit/>
              </a:bodyPr>
              <a:lstStyle/>
              <a:p>
                <a:pPr>
                  <a:defRPr sz="1400" b="1" i="0" u="none" strike="noStrike" baseline="0">
                    <a:solidFill>
                      <a:schemeClr val="bg1"/>
                    </a:solidFill>
                    <a:latin typeface="Arial"/>
                    <a:ea typeface="Arial"/>
                    <a:cs typeface="Aria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Sheet1!$A$2:$A$6</c:f>
              <c:strCache>
                <c:ptCount val="5"/>
                <c:pt idx="0">
                  <c:v>Adoption - Much Higher</c:v>
                </c:pt>
                <c:pt idx="1">
                  <c:v>Adoption - Higher</c:v>
                </c:pt>
                <c:pt idx="2">
                  <c:v>Adoption - About the Same</c:v>
                </c:pt>
                <c:pt idx="3">
                  <c:v>Adoption - Lower</c:v>
                </c:pt>
                <c:pt idx="4">
                  <c:v>Adoption - Much Lower</c:v>
                </c:pt>
              </c:strCache>
            </c:strRef>
          </c:cat>
          <c:val>
            <c:numRef>
              <c:f>Sheet1!$B$2:$B$6</c:f>
              <c:numCache>
                <c:formatCode>General</c:formatCode>
                <c:ptCount val="5"/>
                <c:pt idx="0">
                  <c:v>13</c:v>
                </c:pt>
                <c:pt idx="1">
                  <c:v>32</c:v>
                </c:pt>
                <c:pt idx="2">
                  <c:v>50</c:v>
                </c:pt>
                <c:pt idx="3">
                  <c:v>30</c:v>
                </c:pt>
                <c:pt idx="4">
                  <c:v>0</c:v>
                </c:pt>
              </c:numCache>
            </c:numRef>
          </c:val>
          <c:extLst>
            <c:ext xmlns:c16="http://schemas.microsoft.com/office/drawing/2014/chart" uri="{C3380CC4-5D6E-409C-BE32-E72D297353CC}">
              <c16:uniqueId val="{00000012-6C30-F444-A887-1AA98611AA8F}"/>
            </c:ext>
          </c:extLst>
        </c:ser>
        <c:dLbls>
          <c:showLegendKey val="0"/>
          <c:showVal val="0"/>
          <c:showCatName val="0"/>
          <c:showSerName val="0"/>
          <c:showPercent val="1"/>
          <c:showBubbleSize val="0"/>
          <c:showLeaderLines val="1"/>
        </c:dLbls>
        <c:firstSliceAng val="0"/>
        <c:holeSize val="56"/>
      </c:doughnutChart>
      <c:spPr>
        <a:noFill/>
        <a:ln w="20358">
          <a:noFill/>
        </a:ln>
      </c:spPr>
    </c:plotArea>
    <c:legend>
      <c:legendPos val="r"/>
      <c:legendEntry>
        <c:idx val="0"/>
        <c:delete val="1"/>
      </c:legendEntry>
      <c:layout>
        <c:manualLayout>
          <c:xMode val="edge"/>
          <c:yMode val="edge"/>
          <c:x val="0.59051002082674264"/>
          <c:y val="2.2604689730844691E-2"/>
          <c:w val="0.21338706122800899"/>
          <c:h val="0.26870957369644999"/>
        </c:manualLayout>
      </c:layout>
      <c:overlay val="0"/>
      <c:spPr>
        <a:noFill/>
        <a:ln w="20358">
          <a:noFill/>
        </a:ln>
      </c:spPr>
      <c:txPr>
        <a:bodyPr/>
        <a:lstStyle/>
        <a:p>
          <a:pPr>
            <a:defRPr sz="737" b="0" i="0" u="none" strike="noStrike" baseline="0">
              <a:solidFill>
                <a:schemeClr val="tx1"/>
              </a:solidFill>
              <a:latin typeface="Arial"/>
              <a:ea typeface="Arial"/>
              <a:cs typeface="Arial"/>
            </a:defRPr>
          </a:pPr>
          <a:endParaRPr lang="en-US"/>
        </a:p>
      </c:txPr>
    </c:legend>
    <c:plotVisOnly val="1"/>
    <c:dispBlanksAs val="zero"/>
    <c:showDLblsOverMax val="0"/>
  </c:chart>
  <c:spPr>
    <a:noFill/>
    <a:ln>
      <a:noFill/>
    </a:ln>
  </c:spPr>
  <c:txPr>
    <a:bodyPr/>
    <a:lstStyle/>
    <a:p>
      <a:pPr>
        <a:defRPr sz="801" b="1" i="0" u="none" strike="noStrike" baseline="0">
          <a:solidFill>
            <a:schemeClr val="tx1"/>
          </a:solidFill>
          <a:latin typeface="Arial Black"/>
          <a:ea typeface="Arial Black"/>
          <a:cs typeface="Arial Black"/>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97300704065974"/>
          <c:y val="0.17333129987036677"/>
          <c:w val="0.51872880100101881"/>
          <c:h val="0.78678265739440889"/>
        </c:manualLayout>
      </c:layout>
      <c:doughnutChart>
        <c:varyColors val="1"/>
        <c:ser>
          <c:idx val="0"/>
          <c:order val="0"/>
          <c:tx>
            <c:strRef>
              <c:f>Sheet1!$B$1</c:f>
              <c:strCache>
                <c:ptCount val="1"/>
              </c:strCache>
            </c:strRef>
          </c:tx>
          <c:spPr>
            <a:ln w="20358">
              <a:solidFill>
                <a:schemeClr val="bg1"/>
              </a:solidFill>
            </a:ln>
          </c:spPr>
          <c:explosion val="2"/>
          <c:dPt>
            <c:idx val="0"/>
            <c:bubble3D val="0"/>
            <c:explosion val="6"/>
            <c:spPr>
              <a:solidFill>
                <a:schemeClr val="accent1"/>
              </a:solidFill>
              <a:ln w="20358">
                <a:solidFill>
                  <a:schemeClr val="bg1"/>
                </a:solidFill>
              </a:ln>
            </c:spPr>
            <c:extLst>
              <c:ext xmlns:c16="http://schemas.microsoft.com/office/drawing/2014/chart" uri="{C3380CC4-5D6E-409C-BE32-E72D297353CC}">
                <c16:uniqueId val="{00000001-1563-9040-85B2-3D2BF48FBE00}"/>
              </c:ext>
            </c:extLst>
          </c:dPt>
          <c:dPt>
            <c:idx val="1"/>
            <c:bubble3D val="0"/>
            <c:explosion val="0"/>
            <c:spPr>
              <a:solidFill>
                <a:schemeClr val="tx1"/>
              </a:solidFill>
              <a:ln w="20358">
                <a:solidFill>
                  <a:schemeClr val="bg1"/>
                </a:solidFill>
              </a:ln>
            </c:spPr>
            <c:extLst>
              <c:ext xmlns:c16="http://schemas.microsoft.com/office/drawing/2014/chart" uri="{C3380CC4-5D6E-409C-BE32-E72D297353CC}">
                <c16:uniqueId val="{00000003-1563-9040-85B2-3D2BF48FBE00}"/>
              </c:ext>
            </c:extLst>
          </c:dPt>
          <c:dPt>
            <c:idx val="2"/>
            <c:bubble3D val="0"/>
            <c:explosion val="0"/>
            <c:spPr>
              <a:solidFill>
                <a:schemeClr val="bg1">
                  <a:lumMod val="50000"/>
                </a:schemeClr>
              </a:solidFill>
              <a:ln w="20358">
                <a:solidFill>
                  <a:schemeClr val="bg1"/>
                </a:solidFill>
              </a:ln>
            </c:spPr>
            <c:extLst>
              <c:ext xmlns:c16="http://schemas.microsoft.com/office/drawing/2014/chart" uri="{C3380CC4-5D6E-409C-BE32-E72D297353CC}">
                <c16:uniqueId val="{00000005-1563-9040-85B2-3D2BF48FBE00}"/>
              </c:ext>
            </c:extLst>
          </c:dPt>
          <c:dPt>
            <c:idx val="3"/>
            <c:bubble3D val="0"/>
            <c:explosion val="0"/>
            <c:spPr>
              <a:solidFill>
                <a:schemeClr val="bg1">
                  <a:lumMod val="65000"/>
                </a:schemeClr>
              </a:solidFill>
              <a:ln w="20358">
                <a:solidFill>
                  <a:schemeClr val="bg1"/>
                </a:solidFill>
              </a:ln>
            </c:spPr>
            <c:extLst>
              <c:ext xmlns:c16="http://schemas.microsoft.com/office/drawing/2014/chart" uri="{C3380CC4-5D6E-409C-BE32-E72D297353CC}">
                <c16:uniqueId val="{00000007-1563-9040-85B2-3D2BF48FBE00}"/>
              </c:ext>
            </c:extLst>
          </c:dPt>
          <c:dPt>
            <c:idx val="4"/>
            <c:bubble3D val="0"/>
            <c:spPr>
              <a:solidFill>
                <a:srgbClr val="EF9F00"/>
              </a:solidFill>
              <a:ln w="20358">
                <a:solidFill>
                  <a:schemeClr val="bg1"/>
                </a:solidFill>
              </a:ln>
            </c:spPr>
            <c:extLst>
              <c:ext xmlns:c16="http://schemas.microsoft.com/office/drawing/2014/chart" uri="{C3380CC4-5D6E-409C-BE32-E72D297353CC}">
                <c16:uniqueId val="{00000009-1563-9040-85B2-3D2BF48FBE00}"/>
              </c:ext>
            </c:extLst>
          </c:dPt>
          <c:dPt>
            <c:idx val="5"/>
            <c:bubble3D val="0"/>
            <c:spPr>
              <a:solidFill>
                <a:schemeClr val="tx2"/>
              </a:solidFill>
              <a:ln w="20358">
                <a:solidFill>
                  <a:schemeClr val="bg1"/>
                </a:solidFill>
              </a:ln>
            </c:spPr>
            <c:extLst>
              <c:ext xmlns:c16="http://schemas.microsoft.com/office/drawing/2014/chart" uri="{C3380CC4-5D6E-409C-BE32-E72D297353CC}">
                <c16:uniqueId val="{0000000B-1563-9040-85B2-3D2BF48FBE00}"/>
              </c:ext>
            </c:extLst>
          </c:dPt>
          <c:dPt>
            <c:idx val="6"/>
            <c:bubble3D val="0"/>
            <c:spPr>
              <a:solidFill>
                <a:srgbClr val="DDDDDD"/>
              </a:solidFill>
              <a:ln w="20358">
                <a:solidFill>
                  <a:schemeClr val="bg1"/>
                </a:solidFill>
              </a:ln>
            </c:spPr>
            <c:extLst>
              <c:ext xmlns:c16="http://schemas.microsoft.com/office/drawing/2014/chart" uri="{C3380CC4-5D6E-409C-BE32-E72D297353CC}">
                <c16:uniqueId val="{0000000D-1563-9040-85B2-3D2BF48FBE00}"/>
              </c:ext>
            </c:extLst>
          </c:dPt>
          <c:dPt>
            <c:idx val="7"/>
            <c:bubble3D val="0"/>
            <c:spPr>
              <a:solidFill>
                <a:srgbClr val="BFBFBF"/>
              </a:solidFill>
              <a:ln w="20358">
                <a:solidFill>
                  <a:schemeClr val="bg1"/>
                </a:solidFill>
              </a:ln>
            </c:spPr>
            <c:extLst>
              <c:ext xmlns:c16="http://schemas.microsoft.com/office/drawing/2014/chart" uri="{C3380CC4-5D6E-409C-BE32-E72D297353CC}">
                <c16:uniqueId val="{0000000F-1563-9040-85B2-3D2BF48FBE00}"/>
              </c:ext>
            </c:extLst>
          </c:dPt>
          <c:dPt>
            <c:idx val="8"/>
            <c:bubble3D val="0"/>
            <c:spPr>
              <a:solidFill>
                <a:srgbClr val="4D4D4D"/>
              </a:solidFill>
              <a:ln w="20358">
                <a:solidFill>
                  <a:schemeClr val="bg1"/>
                </a:solidFill>
              </a:ln>
            </c:spPr>
            <c:extLst>
              <c:ext xmlns:c16="http://schemas.microsoft.com/office/drawing/2014/chart" uri="{C3380CC4-5D6E-409C-BE32-E72D297353CC}">
                <c16:uniqueId val="{00000011-1563-9040-85B2-3D2BF48FBE00}"/>
              </c:ext>
            </c:extLst>
          </c:dPt>
          <c:dLbls>
            <c:dLbl>
              <c:idx val="0"/>
              <c:layout>
                <c:manualLayout>
                  <c:x val="-3.8378979074484498E-17"/>
                  <c:y val="-1.1396011396011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63-9040-85B2-3D2BF48FBE00}"/>
                </c:ext>
              </c:extLst>
            </c:dLbl>
            <c:dLbl>
              <c:idx val="1"/>
              <c:numFmt formatCode="0%" sourceLinked="0"/>
              <c:spPr>
                <a:noFill/>
                <a:ln w="20358">
                  <a:noFill/>
                </a:ln>
              </c:spPr>
              <c:txPr>
                <a:bodyPr/>
                <a:lstStyle/>
                <a:p>
                  <a:pPr>
                    <a:defRPr sz="1400" b="1" i="0" u="none" strike="noStrike" baseline="0">
                      <a:solidFill>
                        <a:schemeClr val="bg1"/>
                      </a:solidFill>
                      <a:latin typeface="Arial"/>
                      <a:ea typeface="Arial"/>
                      <a:cs typeface="Arial"/>
                    </a:defRPr>
                  </a:pPr>
                  <a:endParaRPr lang="en-US"/>
                </a:p>
              </c:txPr>
              <c:showLegendKey val="0"/>
              <c:showVal val="0"/>
              <c:showCatName val="0"/>
              <c:showSerName val="0"/>
              <c:showPercent val="1"/>
              <c:showBubbleSize val="0"/>
              <c:extLst>
                <c:ext xmlns:c16="http://schemas.microsoft.com/office/drawing/2014/chart" uri="{C3380CC4-5D6E-409C-BE32-E72D297353CC}">
                  <c16:uniqueId val="{00000003-1563-9040-85B2-3D2BF48FBE00}"/>
                </c:ext>
              </c:extLst>
            </c:dLbl>
            <c:dLbl>
              <c:idx val="4"/>
              <c:delete val="1"/>
              <c:extLst>
                <c:ext xmlns:c15="http://schemas.microsoft.com/office/drawing/2012/chart" uri="{CE6537A1-D6FC-4f65-9D91-7224C49458BB}"/>
                <c:ext xmlns:c16="http://schemas.microsoft.com/office/drawing/2014/chart" uri="{C3380CC4-5D6E-409C-BE32-E72D297353CC}">
                  <c16:uniqueId val="{00000009-1563-9040-85B2-3D2BF48FBE00}"/>
                </c:ext>
              </c:extLst>
            </c:dLbl>
            <c:numFmt formatCode="0%" sourceLinked="0"/>
            <c:spPr>
              <a:noFill/>
              <a:ln w="20358">
                <a:noFill/>
              </a:ln>
            </c:spPr>
            <c:txPr>
              <a:bodyPr wrap="square" lIns="38100" tIns="19050" rIns="38100" bIns="19050" anchor="ctr">
                <a:spAutoFit/>
              </a:bodyPr>
              <a:lstStyle/>
              <a:p>
                <a:pPr>
                  <a:defRPr sz="1400" b="1" i="0" u="none" strike="noStrike" baseline="0">
                    <a:solidFill>
                      <a:schemeClr val="bg1"/>
                    </a:solidFill>
                    <a:latin typeface="Arial"/>
                    <a:ea typeface="Arial"/>
                    <a:cs typeface="Aria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Sheet1!$A$2:$A$6</c:f>
              <c:strCache>
                <c:ptCount val="5"/>
                <c:pt idx="0">
                  <c:v>Adoption - Much Higher</c:v>
                </c:pt>
                <c:pt idx="1">
                  <c:v>Adoption - Higher</c:v>
                </c:pt>
                <c:pt idx="2">
                  <c:v>Adoption - About the Same</c:v>
                </c:pt>
                <c:pt idx="3">
                  <c:v>Adoption - Lower</c:v>
                </c:pt>
                <c:pt idx="4">
                  <c:v>Adoption - Much Lower</c:v>
                </c:pt>
              </c:strCache>
            </c:strRef>
          </c:cat>
          <c:val>
            <c:numRef>
              <c:f>Sheet1!$B$2:$B$6</c:f>
              <c:numCache>
                <c:formatCode>General</c:formatCode>
                <c:ptCount val="5"/>
                <c:pt idx="0">
                  <c:v>13</c:v>
                </c:pt>
                <c:pt idx="1">
                  <c:v>32</c:v>
                </c:pt>
                <c:pt idx="2">
                  <c:v>50</c:v>
                </c:pt>
                <c:pt idx="3">
                  <c:v>30</c:v>
                </c:pt>
                <c:pt idx="4">
                  <c:v>0</c:v>
                </c:pt>
              </c:numCache>
            </c:numRef>
          </c:val>
          <c:extLst>
            <c:ext xmlns:c16="http://schemas.microsoft.com/office/drawing/2014/chart" uri="{C3380CC4-5D6E-409C-BE32-E72D297353CC}">
              <c16:uniqueId val="{00000012-1563-9040-85B2-3D2BF48FBE00}"/>
            </c:ext>
          </c:extLst>
        </c:ser>
        <c:dLbls>
          <c:showLegendKey val="0"/>
          <c:showVal val="0"/>
          <c:showCatName val="0"/>
          <c:showSerName val="0"/>
          <c:showPercent val="1"/>
          <c:showBubbleSize val="0"/>
          <c:showLeaderLines val="1"/>
        </c:dLbls>
        <c:firstSliceAng val="0"/>
        <c:holeSize val="56"/>
      </c:doughnutChart>
      <c:spPr>
        <a:noFill/>
        <a:ln w="20358">
          <a:noFill/>
        </a:ln>
      </c:spPr>
    </c:plotArea>
    <c:legend>
      <c:legendPos val="r"/>
      <c:legendEntry>
        <c:idx val="0"/>
        <c:delete val="1"/>
      </c:legendEntry>
      <c:layout>
        <c:manualLayout>
          <c:xMode val="edge"/>
          <c:yMode val="edge"/>
          <c:x val="0.74234330522487069"/>
          <c:y val="0.18217561369537308"/>
          <c:w val="0.21338706122800899"/>
          <c:h val="0.26870957369644999"/>
        </c:manualLayout>
      </c:layout>
      <c:overlay val="0"/>
      <c:spPr>
        <a:noFill/>
        <a:ln w="20358">
          <a:noFill/>
        </a:ln>
      </c:spPr>
      <c:txPr>
        <a:bodyPr/>
        <a:lstStyle/>
        <a:p>
          <a:pPr>
            <a:defRPr sz="737" b="0" i="0" u="none" strike="noStrike" baseline="0">
              <a:solidFill>
                <a:schemeClr val="tx1"/>
              </a:solidFill>
              <a:latin typeface="Arial"/>
              <a:ea typeface="Arial"/>
              <a:cs typeface="Arial"/>
            </a:defRPr>
          </a:pPr>
          <a:endParaRPr lang="en-US"/>
        </a:p>
      </c:txPr>
    </c:legend>
    <c:plotVisOnly val="1"/>
    <c:dispBlanksAs val="zero"/>
    <c:showDLblsOverMax val="0"/>
  </c:chart>
  <c:spPr>
    <a:noFill/>
    <a:ln>
      <a:noFill/>
    </a:ln>
  </c:spPr>
  <c:txPr>
    <a:bodyPr/>
    <a:lstStyle/>
    <a:p>
      <a:pPr>
        <a:defRPr sz="801" b="1" i="0" u="none" strike="noStrike" baseline="0">
          <a:solidFill>
            <a:schemeClr val="tx1"/>
          </a:solidFill>
          <a:latin typeface="Arial Black"/>
          <a:ea typeface="Arial Black"/>
          <a:cs typeface="Arial Black"/>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93945992300626E-2"/>
          <c:y val="0"/>
          <c:w val="0.63671128107074604"/>
          <c:h val="0.94871794871794801"/>
        </c:manualLayout>
      </c:layout>
      <c:doughnutChart>
        <c:varyColors val="1"/>
        <c:ser>
          <c:idx val="0"/>
          <c:order val="0"/>
          <c:tx>
            <c:strRef>
              <c:f>Sheet1!$B$1</c:f>
              <c:strCache>
                <c:ptCount val="1"/>
              </c:strCache>
            </c:strRef>
          </c:tx>
          <c:spPr>
            <a:ln w="20358">
              <a:solidFill>
                <a:schemeClr val="bg1"/>
              </a:solidFill>
            </a:ln>
          </c:spPr>
          <c:dPt>
            <c:idx val="0"/>
            <c:bubble3D val="0"/>
            <c:spPr>
              <a:solidFill>
                <a:schemeClr val="accent1">
                  <a:alpha val="50000"/>
                </a:schemeClr>
              </a:solidFill>
              <a:ln w="20358">
                <a:solidFill>
                  <a:schemeClr val="bg1"/>
                </a:solidFill>
              </a:ln>
            </c:spPr>
            <c:extLst>
              <c:ext xmlns:c16="http://schemas.microsoft.com/office/drawing/2014/chart" uri="{C3380CC4-5D6E-409C-BE32-E72D297353CC}">
                <c16:uniqueId val="{00000001-71F5-4C14-96D8-FF113A0CD3BB}"/>
              </c:ext>
            </c:extLst>
          </c:dPt>
          <c:dPt>
            <c:idx val="1"/>
            <c:bubble3D val="0"/>
            <c:spPr>
              <a:solidFill>
                <a:srgbClr val="0DABE1">
                  <a:alpha val="50000"/>
                </a:srgbClr>
              </a:solidFill>
              <a:ln w="20358">
                <a:solidFill>
                  <a:schemeClr val="bg1"/>
                </a:solidFill>
              </a:ln>
            </c:spPr>
            <c:extLst>
              <c:ext xmlns:c16="http://schemas.microsoft.com/office/drawing/2014/chart" uri="{C3380CC4-5D6E-409C-BE32-E72D297353CC}">
                <c16:uniqueId val="{00000003-71F5-4C14-96D8-FF113A0CD3BB}"/>
              </c:ext>
            </c:extLst>
          </c:dPt>
          <c:dPt>
            <c:idx val="2"/>
            <c:bubble3D val="0"/>
            <c:spPr>
              <a:solidFill>
                <a:srgbClr val="2575BD">
                  <a:alpha val="50000"/>
                </a:srgbClr>
              </a:solidFill>
              <a:ln w="20358">
                <a:solidFill>
                  <a:schemeClr val="bg1"/>
                </a:solidFill>
              </a:ln>
            </c:spPr>
            <c:extLst>
              <c:ext xmlns:c16="http://schemas.microsoft.com/office/drawing/2014/chart" uri="{C3380CC4-5D6E-409C-BE32-E72D297353CC}">
                <c16:uniqueId val="{00000005-71F5-4C14-96D8-FF113A0CD3BB}"/>
              </c:ext>
            </c:extLst>
          </c:dPt>
          <c:dPt>
            <c:idx val="3"/>
            <c:bubble3D val="0"/>
            <c:spPr>
              <a:solidFill>
                <a:schemeClr val="bg1">
                  <a:lumMod val="65000"/>
                </a:schemeClr>
              </a:solidFill>
              <a:ln w="20358">
                <a:solidFill>
                  <a:schemeClr val="bg1"/>
                </a:solidFill>
              </a:ln>
            </c:spPr>
            <c:extLst>
              <c:ext xmlns:c16="http://schemas.microsoft.com/office/drawing/2014/chart" uri="{C3380CC4-5D6E-409C-BE32-E72D297353CC}">
                <c16:uniqueId val="{00000007-71F5-4C14-96D8-FF113A0CD3BB}"/>
              </c:ext>
            </c:extLst>
          </c:dPt>
          <c:dPt>
            <c:idx val="4"/>
            <c:bubble3D val="0"/>
            <c:spPr>
              <a:solidFill>
                <a:schemeClr val="bg2">
                  <a:lumMod val="90000"/>
                </a:schemeClr>
              </a:solidFill>
              <a:ln w="20358">
                <a:solidFill>
                  <a:schemeClr val="bg1"/>
                </a:solidFill>
              </a:ln>
            </c:spPr>
            <c:extLst>
              <c:ext xmlns:c16="http://schemas.microsoft.com/office/drawing/2014/chart" uri="{C3380CC4-5D6E-409C-BE32-E72D297353CC}">
                <c16:uniqueId val="{00000009-71F5-4C14-96D8-FF113A0CD3BB}"/>
              </c:ext>
            </c:extLst>
          </c:dPt>
          <c:dPt>
            <c:idx val="5"/>
            <c:bubble3D val="0"/>
            <c:spPr>
              <a:solidFill>
                <a:schemeClr val="tx2"/>
              </a:solidFill>
              <a:ln w="20358">
                <a:solidFill>
                  <a:schemeClr val="bg1"/>
                </a:solidFill>
              </a:ln>
            </c:spPr>
            <c:extLst>
              <c:ext xmlns:c16="http://schemas.microsoft.com/office/drawing/2014/chart" uri="{C3380CC4-5D6E-409C-BE32-E72D297353CC}">
                <c16:uniqueId val="{0000000B-71F5-4C14-96D8-FF113A0CD3BB}"/>
              </c:ext>
            </c:extLst>
          </c:dPt>
          <c:dPt>
            <c:idx val="6"/>
            <c:bubble3D val="0"/>
            <c:spPr>
              <a:solidFill>
                <a:srgbClr val="DDDDDD"/>
              </a:solidFill>
              <a:ln w="20358">
                <a:solidFill>
                  <a:schemeClr val="bg1"/>
                </a:solidFill>
              </a:ln>
            </c:spPr>
            <c:extLst>
              <c:ext xmlns:c16="http://schemas.microsoft.com/office/drawing/2014/chart" uri="{C3380CC4-5D6E-409C-BE32-E72D297353CC}">
                <c16:uniqueId val="{0000000D-71F5-4C14-96D8-FF113A0CD3BB}"/>
              </c:ext>
            </c:extLst>
          </c:dPt>
          <c:dPt>
            <c:idx val="7"/>
            <c:bubble3D val="0"/>
            <c:spPr>
              <a:solidFill>
                <a:srgbClr val="BFBFBF"/>
              </a:solidFill>
              <a:ln w="20358">
                <a:solidFill>
                  <a:schemeClr val="bg1"/>
                </a:solidFill>
              </a:ln>
            </c:spPr>
            <c:extLst>
              <c:ext xmlns:c16="http://schemas.microsoft.com/office/drawing/2014/chart" uri="{C3380CC4-5D6E-409C-BE32-E72D297353CC}">
                <c16:uniqueId val="{0000000F-71F5-4C14-96D8-FF113A0CD3BB}"/>
              </c:ext>
            </c:extLst>
          </c:dPt>
          <c:dPt>
            <c:idx val="8"/>
            <c:bubble3D val="0"/>
            <c:spPr>
              <a:solidFill>
                <a:srgbClr val="4D4D4D"/>
              </a:solidFill>
              <a:ln w="20358">
                <a:solidFill>
                  <a:schemeClr val="bg1"/>
                </a:solidFill>
              </a:ln>
            </c:spPr>
            <c:extLst>
              <c:ext xmlns:c16="http://schemas.microsoft.com/office/drawing/2014/chart" uri="{C3380CC4-5D6E-409C-BE32-E72D297353CC}">
                <c16:uniqueId val="{00000011-71F5-4C14-96D8-FF113A0CD3BB}"/>
              </c:ext>
            </c:extLst>
          </c:dPt>
          <c:dLbls>
            <c:dLbl>
              <c:idx val="0"/>
              <c:layout>
                <c:manualLayout>
                  <c:x val="-3.8378979074484498E-17"/>
                  <c:y val="-1.13960113960114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1F5-4C14-96D8-FF113A0CD3BB}"/>
                </c:ext>
              </c:extLst>
            </c:dLbl>
            <c:dLbl>
              <c:idx val="1"/>
              <c:numFmt formatCode="0%" sourceLinked="0"/>
              <c:spPr>
                <a:noFill/>
                <a:ln w="20358">
                  <a:noFill/>
                </a:ln>
              </c:spPr>
              <c:txPr>
                <a:bodyPr/>
                <a:lstStyle/>
                <a:p>
                  <a:pPr>
                    <a:defRPr sz="1400" b="1" i="0" u="none" strike="noStrike" baseline="0">
                      <a:solidFill>
                        <a:schemeClr val="bg1"/>
                      </a:solidFill>
                      <a:latin typeface="Arial"/>
                      <a:ea typeface="Arial"/>
                      <a:cs typeface="Arial"/>
                    </a:defRPr>
                  </a:pPr>
                  <a:endParaRPr lang="en-US"/>
                </a:p>
              </c:txPr>
              <c:showLegendKey val="0"/>
              <c:showVal val="0"/>
              <c:showCatName val="0"/>
              <c:showSerName val="0"/>
              <c:showPercent val="1"/>
              <c:showBubbleSize val="0"/>
              <c:extLst>
                <c:ext xmlns:c16="http://schemas.microsoft.com/office/drawing/2014/chart" uri="{C3380CC4-5D6E-409C-BE32-E72D297353CC}">
                  <c16:uniqueId val="{00000003-71F5-4C14-96D8-FF113A0CD3BB}"/>
                </c:ext>
              </c:extLst>
            </c:dLbl>
            <c:dLbl>
              <c:idx val="3"/>
              <c:delete val="1"/>
              <c:extLst>
                <c:ext xmlns:c15="http://schemas.microsoft.com/office/drawing/2012/chart" uri="{CE6537A1-D6FC-4f65-9D91-7224C49458BB}"/>
                <c:ext xmlns:c16="http://schemas.microsoft.com/office/drawing/2014/chart" uri="{C3380CC4-5D6E-409C-BE32-E72D297353CC}">
                  <c16:uniqueId val="{00000007-71F5-4C14-96D8-FF113A0CD3BB}"/>
                </c:ext>
              </c:extLst>
            </c:dLbl>
            <c:dLbl>
              <c:idx val="4"/>
              <c:delete val="1"/>
              <c:extLst>
                <c:ext xmlns:c15="http://schemas.microsoft.com/office/drawing/2012/chart" uri="{CE6537A1-D6FC-4f65-9D91-7224C49458BB}"/>
                <c:ext xmlns:c16="http://schemas.microsoft.com/office/drawing/2014/chart" uri="{C3380CC4-5D6E-409C-BE32-E72D297353CC}">
                  <c16:uniqueId val="{00000009-71F5-4C14-96D8-FF113A0CD3BB}"/>
                </c:ext>
              </c:extLst>
            </c:dLbl>
            <c:numFmt formatCode="0%" sourceLinked="0"/>
            <c:spPr>
              <a:noFill/>
              <a:ln w="20358">
                <a:noFill/>
              </a:ln>
            </c:spPr>
            <c:txPr>
              <a:bodyPr wrap="square" lIns="38100" tIns="19050" rIns="38100" bIns="19050" anchor="ctr">
                <a:spAutoFit/>
              </a:bodyPr>
              <a:lstStyle/>
              <a:p>
                <a:pPr>
                  <a:defRPr sz="1400" b="1" i="0" u="none" strike="noStrike" baseline="0">
                    <a:solidFill>
                      <a:schemeClr val="bg1"/>
                    </a:solidFill>
                    <a:latin typeface="Arial"/>
                    <a:ea typeface="Arial"/>
                    <a:cs typeface="Arial"/>
                  </a:defRPr>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Customers</c:v>
                </c:pt>
                <c:pt idx="1">
                  <c:v>Darth Vader</c:v>
                </c:pt>
                <c:pt idx="2">
                  <c:v>Metro Ticket Machines </c:v>
                </c:pt>
              </c:strCache>
            </c:strRef>
          </c:cat>
          <c:val>
            <c:numRef>
              <c:f>Sheet1!$B$2:$B$4</c:f>
              <c:numCache>
                <c:formatCode>General</c:formatCode>
                <c:ptCount val="3"/>
                <c:pt idx="0">
                  <c:v>60</c:v>
                </c:pt>
                <c:pt idx="1">
                  <c:v>20</c:v>
                </c:pt>
                <c:pt idx="2">
                  <c:v>5</c:v>
                </c:pt>
              </c:numCache>
            </c:numRef>
          </c:val>
          <c:extLst>
            <c:ext xmlns:c16="http://schemas.microsoft.com/office/drawing/2014/chart" uri="{C3380CC4-5D6E-409C-BE32-E72D297353CC}">
              <c16:uniqueId val="{00000012-71F5-4C14-96D8-FF113A0CD3BB}"/>
            </c:ext>
          </c:extLst>
        </c:ser>
        <c:dLbls>
          <c:showLegendKey val="0"/>
          <c:showVal val="0"/>
          <c:showCatName val="0"/>
          <c:showSerName val="0"/>
          <c:showPercent val="1"/>
          <c:showBubbleSize val="0"/>
          <c:showLeaderLines val="1"/>
        </c:dLbls>
        <c:firstSliceAng val="0"/>
        <c:holeSize val="56"/>
      </c:doughnutChart>
      <c:spPr>
        <a:noFill/>
        <a:ln w="20358">
          <a:noFill/>
        </a:ln>
      </c:spPr>
    </c:plotArea>
    <c:legend>
      <c:legendPos val="r"/>
      <c:legendEntry>
        <c:idx val="0"/>
        <c:delete val="1"/>
      </c:legendEntry>
      <c:layout>
        <c:manualLayout>
          <c:xMode val="edge"/>
          <c:yMode val="edge"/>
          <c:x val="0.75562292606891546"/>
          <c:y val="0.79161866012211624"/>
          <c:w val="0.23828337475532635"/>
          <c:h val="0.17049786857156632"/>
        </c:manualLayout>
      </c:layout>
      <c:overlay val="0"/>
      <c:spPr>
        <a:noFill/>
        <a:ln w="20358">
          <a:noFill/>
        </a:ln>
      </c:spPr>
      <c:txPr>
        <a:bodyPr anchor="b" anchorCtr="0"/>
        <a:lstStyle/>
        <a:p>
          <a:pPr>
            <a:defRPr sz="900" b="0" i="0" u="none" strike="noStrike" baseline="0">
              <a:solidFill>
                <a:schemeClr val="tx1"/>
              </a:solidFill>
              <a:latin typeface="BentonSans Book" panose="02000503000000020004" pitchFamily="2" charset="0"/>
              <a:ea typeface="Arial"/>
              <a:cs typeface="Arial"/>
            </a:defRPr>
          </a:pPr>
          <a:endParaRPr lang="en-US"/>
        </a:p>
      </c:txPr>
    </c:legend>
    <c:plotVisOnly val="1"/>
    <c:dispBlanksAs val="zero"/>
    <c:showDLblsOverMax val="0"/>
  </c:chart>
  <c:spPr>
    <a:noFill/>
    <a:ln>
      <a:noFill/>
    </a:ln>
  </c:spPr>
  <c:txPr>
    <a:bodyPr/>
    <a:lstStyle/>
    <a:p>
      <a:pPr>
        <a:defRPr sz="801" b="1" i="0" u="none" strike="noStrike" baseline="0">
          <a:solidFill>
            <a:schemeClr val="tx1"/>
          </a:solidFill>
          <a:latin typeface="Arial Black"/>
          <a:ea typeface="Arial Black"/>
          <a:cs typeface="Arial Black"/>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862222222222222"/>
        </c:manualLayout>
      </c:layout>
      <c:barChart>
        <c:barDir val="col"/>
        <c:grouping val="clustered"/>
        <c:varyColors val="0"/>
        <c:ser>
          <c:idx val="0"/>
          <c:order val="0"/>
          <c:tx>
            <c:strRef>
              <c:f>Sheet1!$A$2</c:f>
              <c:strCache>
                <c:ptCount val="1"/>
              </c:strCache>
            </c:strRef>
          </c:tx>
          <c:spPr>
            <a:solidFill>
              <a:srgbClr val="0F46A7"/>
            </a:solidFill>
            <a:ln w="11836">
              <a:noFill/>
              <a:prstDash val="solid"/>
            </a:ln>
          </c:spPr>
          <c:invertIfNegative val="0"/>
          <c:dPt>
            <c:idx val="0"/>
            <c:invertIfNegative val="0"/>
            <c:bubble3D val="0"/>
            <c:spPr>
              <a:solidFill>
                <a:srgbClr val="233B7E"/>
              </a:solidFill>
              <a:ln w="11836">
                <a:noFill/>
                <a:prstDash val="solid"/>
              </a:ln>
            </c:spPr>
            <c:extLst>
              <c:ext xmlns:c16="http://schemas.microsoft.com/office/drawing/2014/chart" uri="{C3380CC4-5D6E-409C-BE32-E72D297353CC}">
                <c16:uniqueId val="{00000001-76F4-8A45-B0A5-ECD1C331DA31}"/>
              </c:ext>
            </c:extLst>
          </c:dPt>
          <c:dPt>
            <c:idx val="1"/>
            <c:invertIfNegative val="0"/>
            <c:bubble3D val="0"/>
            <c:spPr>
              <a:solidFill>
                <a:srgbClr val="1E90CF"/>
              </a:solidFill>
              <a:ln w="11836">
                <a:noFill/>
                <a:prstDash val="solid"/>
              </a:ln>
            </c:spPr>
            <c:extLst>
              <c:ext xmlns:c16="http://schemas.microsoft.com/office/drawing/2014/chart" uri="{C3380CC4-5D6E-409C-BE32-E72D297353CC}">
                <c16:uniqueId val="{00000003-76F4-8A45-B0A5-ECD1C331DA31}"/>
              </c:ext>
            </c:extLst>
          </c:dPt>
          <c:dPt>
            <c:idx val="2"/>
            <c:invertIfNegative val="0"/>
            <c:bubble3D val="0"/>
            <c:spPr>
              <a:solidFill>
                <a:srgbClr val="9ECEEC"/>
              </a:solidFill>
              <a:ln w="11836">
                <a:noFill/>
                <a:prstDash val="solid"/>
              </a:ln>
            </c:spPr>
            <c:extLst>
              <c:ext xmlns:c16="http://schemas.microsoft.com/office/drawing/2014/chart" uri="{C3380CC4-5D6E-409C-BE32-E72D297353CC}">
                <c16:uniqueId val="{00000005-76F4-8A45-B0A5-ECD1C331DA31}"/>
              </c:ext>
            </c:extLst>
          </c:dPt>
          <c:dPt>
            <c:idx val="3"/>
            <c:invertIfNegative val="0"/>
            <c:bubble3D val="0"/>
            <c:spPr>
              <a:solidFill>
                <a:srgbClr val="EF9F00"/>
              </a:solidFill>
              <a:ln w="11836">
                <a:noFill/>
                <a:prstDash val="solid"/>
              </a:ln>
            </c:spPr>
            <c:extLst>
              <c:ext xmlns:c16="http://schemas.microsoft.com/office/drawing/2014/chart" uri="{C3380CC4-5D6E-409C-BE32-E72D297353CC}">
                <c16:uniqueId val="{00000007-76F4-8A45-B0A5-ECD1C331DA31}"/>
              </c:ext>
            </c:extLst>
          </c:dPt>
          <c:dPt>
            <c:idx val="4"/>
            <c:invertIfNegative val="0"/>
            <c:bubble3D val="0"/>
            <c:spPr>
              <a:solidFill>
                <a:schemeClr val="accent1"/>
              </a:solidFill>
              <a:ln w="11836">
                <a:noFill/>
                <a:prstDash val="solid"/>
              </a:ln>
            </c:spPr>
            <c:extLst>
              <c:ext xmlns:c16="http://schemas.microsoft.com/office/drawing/2014/chart" uri="{C3380CC4-5D6E-409C-BE32-E72D297353CC}">
                <c16:uniqueId val="{00000009-76F4-8A45-B0A5-ECD1C331DA31}"/>
              </c:ext>
            </c:extLst>
          </c:dPt>
          <c:dLbls>
            <c:dLbl>
              <c:idx val="0"/>
              <c:tx>
                <c:rich>
                  <a:bodyPr wrap="square" lIns="38100" tIns="19050" rIns="38100" bIns="19050" anchor="ctr" anchorCtr="0">
                    <a:spAutoFit/>
                  </a:bodyPr>
                  <a:lstStyle/>
                  <a:p>
                    <a:pPr algn="ctr" rtl="0">
                      <a:defRPr sz="932" b="0" i="0" u="none" strike="noStrike" kern="1200" baseline="0">
                        <a:solidFill>
                          <a:srgbClr val="000000"/>
                        </a:solidFill>
                        <a:latin typeface="Arial"/>
                        <a:ea typeface="Arial"/>
                        <a:cs typeface="Arial"/>
                      </a:defRPr>
                    </a:pPr>
                    <a:fld id="{19013460-80AC-644C-958A-0597A1879809}" type="VALUE">
                      <a:rPr lang="en-US" sz="900" b="0" i="0" u="none" strike="noStrike" kern="1200" baseline="0">
                        <a:solidFill>
                          <a:srgbClr val="000000"/>
                        </a:solidFill>
                        <a:latin typeface="Arial"/>
                        <a:ea typeface="Arial"/>
                        <a:cs typeface="Arial"/>
                      </a:rPr>
                      <a:pPr algn="ctr" rtl="0">
                        <a:defRPr sz="932" b="0" i="0" u="none" strike="noStrike" kern="1200" baseline="0">
                          <a:solidFill>
                            <a:srgbClr val="000000"/>
                          </a:solidFill>
                          <a:latin typeface="Arial"/>
                          <a:ea typeface="Arial"/>
                          <a:cs typeface="Arial"/>
                        </a:defRPr>
                      </a:pPr>
                      <a:t>[VALUE]</a:t>
                    </a:fld>
                    <a:endParaRPr lang="en-US"/>
                  </a:p>
                </c:rich>
              </c:tx>
              <c:numFmt formatCode="#,##0.00" sourceLinked="0"/>
              <c:spPr>
                <a:noFill/>
                <a:ln w="23671">
                  <a:noFill/>
                </a:ln>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6F4-8A45-B0A5-ECD1C331DA31}"/>
                </c:ext>
              </c:extLst>
            </c:dLbl>
            <c:dLbl>
              <c:idx val="1"/>
              <c:tx>
                <c:rich>
                  <a:bodyPr/>
                  <a:lstStyle/>
                  <a:p>
                    <a:fld id="{77275722-9F13-0446-BAC5-ACAED8EFCE2A}" type="VALUE">
                      <a:rPr lang="en-US" sz="90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76F4-8A45-B0A5-ECD1C331DA31}"/>
                </c:ext>
              </c:extLst>
            </c:dLbl>
            <c:dLbl>
              <c:idx val="2"/>
              <c:tx>
                <c:rich>
                  <a:bodyPr wrap="square" lIns="38100" tIns="19050" rIns="38100" bIns="19050" anchor="ctr" anchorCtr="0">
                    <a:spAutoFit/>
                  </a:bodyPr>
                  <a:lstStyle/>
                  <a:p>
                    <a:pPr algn="ctr" rtl="0">
                      <a:defRPr sz="932" b="0" i="0" u="none" strike="noStrike" kern="1200" baseline="0">
                        <a:solidFill>
                          <a:srgbClr val="000000"/>
                        </a:solidFill>
                        <a:latin typeface="Arial"/>
                        <a:ea typeface="Arial"/>
                        <a:cs typeface="Arial"/>
                      </a:defRPr>
                    </a:pPr>
                    <a:fld id="{9BFFEE2B-BFD1-9647-BBAB-DB57A5A48F83}" type="VALUE">
                      <a:rPr lang="en-US" sz="900" b="0" i="0" u="none" strike="noStrike" kern="1200" baseline="0">
                        <a:solidFill>
                          <a:srgbClr val="000000"/>
                        </a:solidFill>
                        <a:latin typeface="Arial"/>
                        <a:ea typeface="Arial"/>
                        <a:cs typeface="Arial"/>
                      </a:rPr>
                      <a:pPr algn="ctr" rtl="0">
                        <a:defRPr sz="932" b="0" i="0" u="none" strike="noStrike" kern="1200" baseline="0">
                          <a:solidFill>
                            <a:srgbClr val="000000"/>
                          </a:solidFill>
                          <a:latin typeface="Arial"/>
                          <a:ea typeface="Arial"/>
                          <a:cs typeface="Arial"/>
                        </a:defRPr>
                      </a:pPr>
                      <a:t>[VALUE]</a:t>
                    </a:fld>
                    <a:endParaRPr lang="en-US"/>
                  </a:p>
                </c:rich>
              </c:tx>
              <c:numFmt formatCode="#,##0.00" sourceLinked="0"/>
              <c:spPr>
                <a:noFill/>
                <a:ln w="23671">
                  <a:noFill/>
                </a:ln>
              </c:sp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76F4-8A45-B0A5-ECD1C331DA31}"/>
                </c:ext>
              </c:extLst>
            </c:dLbl>
            <c:dLbl>
              <c:idx val="3"/>
              <c:tx>
                <c:rich>
                  <a:bodyPr/>
                  <a:lstStyle/>
                  <a:p>
                    <a:fld id="{0F92E0A2-BFB5-A04A-8FC5-C14F8DE88675}" type="VALUE">
                      <a:rPr lang="en-US" sz="900" b="0" i="0" u="none" strike="noStrike" kern="1200" baseline="0">
                        <a:solidFill>
                          <a:srgbClr val="000000"/>
                        </a:solidFill>
                        <a:latin typeface="Arial"/>
                        <a:ea typeface="Arial"/>
                        <a:cs typeface="Aria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6F4-8A45-B0A5-ECD1C331DA31}"/>
                </c:ext>
              </c:extLst>
            </c:dLbl>
            <c:numFmt formatCode="#,##0.00" sourceLinked="0"/>
            <c:spPr>
              <a:noFill/>
              <a:ln w="23671">
                <a:noFill/>
              </a:ln>
            </c:spPr>
            <c:txPr>
              <a:bodyPr wrap="square" lIns="38100" tIns="19050" rIns="38100" bIns="19050" anchor="ctr">
                <a:spAutoFit/>
              </a:bodyPr>
              <a:lstStyle/>
              <a:p>
                <a:pPr>
                  <a:defRPr sz="932" b="0" i="0" u="none" strike="noStrike" baseline="0">
                    <a:solidFill>
                      <a:schemeClr val="tx1"/>
                    </a:solidFill>
                    <a:latin typeface="Arial"/>
                    <a:ea typeface="Arial"/>
                    <a:cs typeface="Aria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Top 25%</c:v>
                </c:pt>
                <c:pt idx="1">
                  <c:v>Average</c:v>
                </c:pt>
                <c:pt idx="2">
                  <c:v>Bot 25%</c:v>
                </c:pt>
                <c:pt idx="3">
                  <c:v>Company Value</c:v>
                </c:pt>
              </c:strCache>
            </c:strRef>
          </c:cat>
          <c:val>
            <c:numRef>
              <c:f>Sheet1!$B$2:$E$2</c:f>
              <c:numCache>
                <c:formatCode>General</c:formatCode>
                <c:ptCount val="4"/>
                <c:pt idx="0">
                  <c:v>1</c:v>
                </c:pt>
                <c:pt idx="1">
                  <c:v>1.7</c:v>
                </c:pt>
                <c:pt idx="2">
                  <c:v>2</c:v>
                </c:pt>
                <c:pt idx="3">
                  <c:v>2</c:v>
                </c:pt>
              </c:numCache>
            </c:numRef>
          </c:val>
          <c:extLst>
            <c:ext xmlns:c16="http://schemas.microsoft.com/office/drawing/2014/chart" uri="{C3380CC4-5D6E-409C-BE32-E72D297353CC}">
              <c16:uniqueId val="{0000000A-76F4-8A45-B0A5-ECD1C331DA31}"/>
            </c:ext>
          </c:extLst>
        </c:ser>
        <c:dLbls>
          <c:showLegendKey val="0"/>
          <c:showVal val="1"/>
          <c:showCatName val="0"/>
          <c:showSerName val="0"/>
          <c:showPercent val="0"/>
          <c:showBubbleSize val="0"/>
        </c:dLbls>
        <c:gapWidth val="60"/>
        <c:axId val="1375192592"/>
        <c:axId val="1375195072"/>
      </c:barChart>
      <c:catAx>
        <c:axId val="1375192592"/>
        <c:scaling>
          <c:orientation val="minMax"/>
        </c:scaling>
        <c:delete val="0"/>
        <c:axPos val="b"/>
        <c:numFmt formatCode="General" sourceLinked="1"/>
        <c:majorTickMark val="none"/>
        <c:minorTickMark val="none"/>
        <c:tickLblPos val="nextTo"/>
        <c:spPr>
          <a:ln w="15875">
            <a:solidFill>
              <a:schemeClr val="tx2"/>
            </a:solidFill>
            <a:prstDash val="solid"/>
          </a:ln>
        </c:spPr>
        <c:txPr>
          <a:bodyPr rot="0" vert="horz"/>
          <a:lstStyle/>
          <a:p>
            <a:pPr>
              <a:defRPr sz="800" b="0" i="0" u="none" strike="noStrike" baseline="0">
                <a:solidFill>
                  <a:schemeClr val="tx2">
                    <a:lumMod val="50000"/>
                  </a:schemeClr>
                </a:solidFill>
                <a:latin typeface="BentonSans Book" panose="02000503000000020004" pitchFamily="2" charset="0"/>
                <a:ea typeface="Arial"/>
                <a:cs typeface="Arial"/>
              </a:defRPr>
            </a:pPr>
            <a:endParaRPr lang="en-US"/>
          </a:p>
        </c:txPr>
        <c:crossAx val="1375195072"/>
        <c:crosses val="autoZero"/>
        <c:auto val="0"/>
        <c:lblAlgn val="ctr"/>
        <c:lblOffset val="100"/>
        <c:tickLblSkip val="1"/>
        <c:tickMarkSkip val="1"/>
        <c:noMultiLvlLbl val="0"/>
      </c:catAx>
      <c:valAx>
        <c:axId val="1375195072"/>
        <c:scaling>
          <c:orientation val="minMax"/>
        </c:scaling>
        <c:delete val="1"/>
        <c:axPos val="l"/>
        <c:numFmt formatCode="General" sourceLinked="1"/>
        <c:majorTickMark val="out"/>
        <c:minorTickMark val="none"/>
        <c:tickLblPos val="nextTo"/>
        <c:crossAx val="1375192592"/>
        <c:crosses val="autoZero"/>
        <c:crossBetween val="between"/>
      </c:valAx>
      <c:spPr>
        <a:noFill/>
        <a:ln w="23671">
          <a:noFill/>
        </a:ln>
      </c:spPr>
    </c:plotArea>
    <c:plotVisOnly val="1"/>
    <c:dispBlanksAs val="gap"/>
    <c:showDLblsOverMax val="0"/>
  </c:chart>
  <c:spPr>
    <a:noFill/>
    <a:ln>
      <a:noFill/>
    </a:ln>
  </c:spPr>
  <c:txPr>
    <a:bodyPr/>
    <a:lstStyle/>
    <a:p>
      <a:pPr>
        <a:defRPr sz="932" b="1" i="0" u="none" strike="noStrike" baseline="0">
          <a:solidFill>
            <a:schemeClr val="tx1"/>
          </a:solidFill>
          <a:latin typeface="Arial Black"/>
          <a:ea typeface="Arial Black"/>
          <a:cs typeface="Arial Black"/>
        </a:defRPr>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0.76873</cdr:x>
      <cdr:y>0.72917</cdr:y>
    </cdr:from>
    <cdr:to>
      <cdr:x>0.77609</cdr:x>
      <cdr:y>0.7436</cdr:y>
    </cdr:to>
    <cdr:sp macro="" textlink="">
      <cdr:nvSpPr>
        <cdr:cNvPr id="2" name="Rectangle 1">
          <a:extLst xmlns:a="http://schemas.openxmlformats.org/drawingml/2006/main">
            <a:ext uri="{FF2B5EF4-FFF2-40B4-BE49-F238E27FC236}">
              <a16:creationId xmlns:a16="http://schemas.microsoft.com/office/drawing/2014/main" id="{7272578D-3051-45F9-B5F2-C193ED1DBA4C}"/>
            </a:ext>
          </a:extLst>
        </cdr:cNvPr>
        <cdr:cNvSpPr/>
      </cdr:nvSpPr>
      <cdr:spPr bwMode="gray">
        <a:xfrm xmlns:a="http://schemas.openxmlformats.org/drawingml/2006/main" flipV="1">
          <a:off x="4678005" y="2695642"/>
          <a:ext cx="44823" cy="53340"/>
        </a:xfrm>
        <a:prstGeom xmlns:a="http://schemas.openxmlformats.org/drawingml/2006/main" prst="rect">
          <a:avLst/>
        </a:prstGeom>
        <a:solidFill xmlns:a="http://schemas.openxmlformats.org/drawingml/2006/main">
          <a:schemeClr val="accent1"/>
        </a:solidFill>
        <a:ln xmlns:a="http://schemas.openxmlformats.org/drawingml/2006/main" w="25400" algn="ctr">
          <a:noFill/>
          <a:miter lim="800000"/>
          <a:headEnd/>
          <a:tailEnd/>
        </a:ln>
      </cdr:spPr>
      <cdr:txBody>
        <a:bodyPr xmlns:a="http://schemas.openxmlformats.org/drawingml/2006/main" vertOverflow="clip" lIns="90000" tIns="72000" rIns="90000" bIns="72000" rtlCol="0" anchor="ctr"/>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71800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3974887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sap.com/corporate/de/legal/copyright.html"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a:prstGeom prst="rect">
            <a:avLst/>
          </a:prstGeo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a:prstGeom prst="rect">
            <a:avLst/>
          </a:prstGeo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pic>
        <p:nvPicPr>
          <p:cNvPr id="7"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a:prstGeom prst="rect">
            <a:avLst/>
          </a:prstGeo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Copyright information"/>
          <p:cNvSpPr txBox="1"/>
          <p:nvPr/>
        </p:nvSpPr>
        <p:spPr bwMode="black">
          <a:xfrm>
            <a:off x="503999" y="1620000"/>
            <a:ext cx="11185200" cy="315471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1100" kern="1200" baseline="0" dirty="0">
                <a:solidFill>
                  <a:schemeClr val="tx1"/>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www.sap.com/corporate-en/legal/copyright/index.epx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3" name="Headline Copyright english"/>
          <p:cNvSpPr txBox="1"/>
          <p:nvPr userDrawn="1"/>
        </p:nvSpPr>
        <p:spPr>
          <a:xfrm>
            <a:off x="504001" y="719834"/>
            <a:ext cx="8740726"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0" noProof="0" dirty="0"/>
              <a:t>© 2018 SAP SE or an SAP affiliate company. All rights reserved.</a:t>
            </a:r>
            <a:endParaRPr lang="de-DE" sz="2400" kern="0" dirty="0" err="1">
              <a:ea typeface="Arial Unicode MS" pitchFamily="34" charset="-128"/>
              <a:cs typeface="Arial Unicode MS" pitchFamily="34" charset="-128"/>
            </a:endParaRPr>
          </a:p>
        </p:txBody>
      </p:sp>
      <p:grpSp>
        <p:nvGrpSpPr>
          <p:cNvPr id="10" name="Group 9"/>
          <p:cNvGrpSpPr/>
          <p:nvPr userDrawn="1"/>
        </p:nvGrpSpPr>
        <p:grpSpPr>
          <a:xfrm>
            <a:off x="0" y="0"/>
            <a:ext cx="12195175" cy="251942"/>
            <a:chOff x="0" y="0"/>
            <a:chExt cx="12195175" cy="251942"/>
          </a:xfrm>
        </p:grpSpPr>
        <p:sp>
          <p:nvSpPr>
            <p:cNvPr id="11"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2" name="Secondary Motion Band"/>
            <p:cNvGrpSpPr/>
            <p:nvPr userDrawn="1"/>
          </p:nvGrpSpPr>
          <p:grpSpPr>
            <a:xfrm>
              <a:off x="10682127" y="0"/>
              <a:ext cx="1513048" cy="251942"/>
              <a:chOff x="10682127" y="0"/>
              <a:chExt cx="1513048" cy="252000"/>
            </a:xfrm>
          </p:grpSpPr>
          <p:sp>
            <p:nvSpPr>
              <p:cNvPr id="13"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4" name="Copyright information"/>
          <p:cNvSpPr txBox="1"/>
          <p:nvPr userDrawn="1"/>
        </p:nvSpPr>
        <p:spPr bwMode="black">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https://www.sap.com/corporate/de/legal/copyright.html</a:t>
            </a:r>
            <a:r>
              <a:rPr lang="de-DE" sz="1100" kern="1200" noProof="0" dirty="0">
                <a:solidFill>
                  <a:schemeClr val="tx1"/>
                </a:solidFill>
                <a:effectLst/>
                <a:latin typeface="Arial"/>
                <a:ea typeface="+mn-ea"/>
                <a:cs typeface="+mn-cs"/>
              </a:rPr>
              <a:t>.</a:t>
            </a:r>
          </a:p>
        </p:txBody>
      </p:sp>
      <p:sp>
        <p:nvSpPr>
          <p:cNvPr id="10" name="Headline Copyright german"/>
          <p:cNvSpPr txBox="1"/>
          <p:nvPr userDrawn="1"/>
        </p:nvSpPr>
        <p:spPr>
          <a:xfrm>
            <a:off x="504001" y="719834"/>
            <a:ext cx="10796097"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0" noProof="0" dirty="0"/>
              <a:t>© </a:t>
            </a:r>
            <a:r>
              <a:rPr lang="de-DE" sz="2400" b="0" noProof="0" dirty="0"/>
              <a:t>2018 SAP SE oder ein SAP-Konzernunternehmen. Alle Rechte vorbehalten.</a:t>
            </a:r>
            <a:endParaRPr lang="de-DE" sz="2400" kern="0" dirty="0" err="1">
              <a:ea typeface="Arial Unicode MS" pitchFamily="34" charset="-128"/>
              <a:cs typeface="Arial Unicode MS" pitchFamily="34" charset="-128"/>
            </a:endParaRPr>
          </a:p>
        </p:txBody>
      </p:sp>
      <p:grpSp>
        <p:nvGrpSpPr>
          <p:cNvPr id="11" name="Group 10"/>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3" name="Secondary Motion Band"/>
            <p:cNvGrpSpPr/>
            <p:nvPr userDrawn="1"/>
          </p:nvGrpSpPr>
          <p:grpSpPr>
            <a:xfrm>
              <a:off x="10682127" y="0"/>
              <a:ext cx="1513048" cy="251942"/>
              <a:chOff x="10682127" y="0"/>
              <a:chExt cx="1513048" cy="252000"/>
            </a:xfrm>
          </p:grpSpPr>
          <p:sp>
            <p:nvSpPr>
              <p:cNvPr id="14"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a:prstGeom prst="rect">
            <a:avLst/>
          </a:prstGeo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0"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a:prstGeom prst="rect">
            <a:avLst/>
          </a:prstGeo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a:xfrm>
            <a:off x="504001" y="504000"/>
            <a:ext cx="11186476" cy="369332"/>
          </a:xfrm>
          <a:prstGeom prst="rect">
            <a:avLst/>
          </a:prstGeom>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a:prstGeom prst="rect">
            <a:avLst/>
          </a:prstGeo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a:prstGeom prst="rect">
            <a:avLst/>
          </a:prstGeo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a:prstGeom prst="rect">
            <a:avLst/>
          </a:prstGeo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sapbrandtools.com/" TargetMode="External"/><Relationship Id="rId2" Type="http://schemas.openxmlformats.org/officeDocument/2006/relationships/image" Target="../media/image12.jpg"/><Relationship Id="rId1" Type="http://schemas.openxmlformats.org/officeDocument/2006/relationships/slideLayout" Target="../slideLayouts/slideLayout5.xml"/><Relationship Id="rId6" Type="http://schemas.openxmlformats.org/officeDocument/2006/relationships/hyperlink" Target="https://www.mckinsey.com/featured-insights/innovation-and-growth/telling-a-good-innovation-story?cid=other-eml-alt-mkq-mck-oth-1807&amp;hlkid=6744fb5ebc5844478b32b9712b4030ed&amp;hctky=2504181&amp;hdpid=99dd2036-a0bf-4f88-94c0-21182bcaca55" TargetMode="External"/><Relationship Id="rId5" Type="http://schemas.openxmlformats.org/officeDocument/2006/relationships/hyperlink" Target="https://www.forbes.com/sites/allbusiness/2013/11/25/7-principles-for-making-powerpoint-slides-with-impact/#66dc20b44d03" TargetMode="External"/><Relationship Id="rId4" Type="http://schemas.openxmlformats.org/officeDocument/2006/relationships/hyperlink" Target="https://unsplash.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9.emf"/><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5.xml"/><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chart" Target="../charts/char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sapbrandtools.com/imagelibrary/index.html#/" TargetMode="External"/><Relationship Id="rId7"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emf"/></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1702C7-8AAF-F349-B8EF-FA14D60EF74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2030" r="6031" b="6889"/>
          <a:stretch/>
        </p:blipFill>
        <p:spPr>
          <a:xfrm>
            <a:off x="0" y="0"/>
            <a:ext cx="12195175" cy="6858000"/>
          </a:xfrm>
          <a:prstGeom prst="rect">
            <a:avLst/>
          </a:prstGeom>
        </p:spPr>
      </p:pic>
      <p:sp>
        <p:nvSpPr>
          <p:cNvPr id="7" name="Title 1">
            <a:extLst>
              <a:ext uri="{FF2B5EF4-FFF2-40B4-BE49-F238E27FC236}">
                <a16:creationId xmlns:a16="http://schemas.microsoft.com/office/drawing/2014/main" id="{976B6F75-12CA-F64D-8F1C-34590DA2A70E}"/>
              </a:ext>
            </a:extLst>
          </p:cNvPr>
          <p:cNvSpPr txBox="1">
            <a:spLocks/>
          </p:cNvSpPr>
          <p:nvPr/>
        </p:nvSpPr>
        <p:spPr>
          <a:xfrm>
            <a:off x="714490" y="736744"/>
            <a:ext cx="9672999" cy="1398697"/>
          </a:xfrm>
          <a:prstGeom prst="rect">
            <a:avLst/>
          </a:prstGeom>
        </p:spPr>
        <p:txBody>
          <a:bodyPr>
            <a:noAutofit/>
          </a:bodyPr>
          <a:lstStyle>
            <a:lvl1pPr algn="l" defTabSz="548640" rtl="0" eaLnBrk="1" latinLnBrk="0" hangingPunct="1">
              <a:lnSpc>
                <a:spcPct val="90000"/>
              </a:lnSpc>
              <a:spcBef>
                <a:spcPct val="0"/>
              </a:spcBef>
              <a:buNone/>
              <a:defRPr sz="2640" kern="1200">
                <a:solidFill>
                  <a:schemeClr val="tx1"/>
                </a:solidFill>
                <a:latin typeface="+mj-lt"/>
                <a:ea typeface="+mj-ea"/>
                <a:cs typeface="+mj-cs"/>
              </a:defRPr>
            </a:lvl1pPr>
          </a:lstStyle>
          <a:p>
            <a:pPr>
              <a:lnSpc>
                <a:spcPct val="150000"/>
              </a:lnSpc>
            </a:pPr>
            <a:r>
              <a:rPr lang="en-US" sz="3600" dirty="0">
                <a:solidFill>
                  <a:schemeClr val="bg1"/>
                </a:solidFill>
                <a:latin typeface="BentonSans Regular" panose="02000503000000020004" pitchFamily="2" charset="0"/>
                <a:ea typeface="+mn-ea"/>
                <a:cs typeface="+mn-cs"/>
              </a:rPr>
              <a:t>Presentation Tools </a:t>
            </a:r>
            <a:r>
              <a:rPr lang="en-US" sz="3600" dirty="0">
                <a:solidFill>
                  <a:schemeClr val="bg1"/>
                </a:solidFill>
                <a:latin typeface="BentonSans Bold" panose="02000803000000020004" pitchFamily="2" charset="0"/>
                <a:ea typeface="+mn-ea"/>
                <a:cs typeface="+mn-cs"/>
              </a:rPr>
              <a:t>&amp; Training Wheels</a:t>
            </a:r>
          </a:p>
        </p:txBody>
      </p:sp>
      <p:cxnSp>
        <p:nvCxnSpPr>
          <p:cNvPr id="8" name="Straight Connector 7">
            <a:extLst>
              <a:ext uri="{FF2B5EF4-FFF2-40B4-BE49-F238E27FC236}">
                <a16:creationId xmlns:a16="http://schemas.microsoft.com/office/drawing/2014/main" id="{AB0EF954-7302-A04C-BAA0-D334B7723A8F}"/>
              </a:ext>
            </a:extLst>
          </p:cNvPr>
          <p:cNvCxnSpPr>
            <a:cxnSpLocks/>
          </p:cNvCxnSpPr>
          <p:nvPr/>
        </p:nvCxnSpPr>
        <p:spPr>
          <a:xfrm>
            <a:off x="545258" y="918058"/>
            <a:ext cx="0" cy="1036067"/>
          </a:xfrm>
          <a:prstGeom prst="line">
            <a:avLst/>
          </a:prstGeom>
          <a:ln w="25400">
            <a:solidFill>
              <a:schemeClr val="bg1"/>
            </a:solidFill>
          </a:ln>
        </p:spPr>
        <p:style>
          <a:lnRef idx="1">
            <a:schemeClr val="accent2"/>
          </a:lnRef>
          <a:fillRef idx="0">
            <a:schemeClr val="accent2"/>
          </a:fillRef>
          <a:effectRef idx="0">
            <a:schemeClr val="accent2"/>
          </a:effectRef>
          <a:fontRef idx="minor">
            <a:schemeClr val="tx1"/>
          </a:fontRef>
        </p:style>
      </p:cxnSp>
      <p:sp>
        <p:nvSpPr>
          <p:cNvPr id="9" name="Title 1">
            <a:extLst>
              <a:ext uri="{FF2B5EF4-FFF2-40B4-BE49-F238E27FC236}">
                <a16:creationId xmlns:a16="http://schemas.microsoft.com/office/drawing/2014/main" id="{E34B9FBD-7706-1246-AAF9-2314E003EC5E}"/>
              </a:ext>
            </a:extLst>
          </p:cNvPr>
          <p:cNvSpPr txBox="1">
            <a:spLocks/>
          </p:cNvSpPr>
          <p:nvPr/>
        </p:nvSpPr>
        <p:spPr>
          <a:xfrm>
            <a:off x="714492" y="1497481"/>
            <a:ext cx="5787133" cy="1398697"/>
          </a:xfrm>
          <a:prstGeom prst="rect">
            <a:avLst/>
          </a:prstGeom>
        </p:spPr>
        <p:txBody>
          <a:bodyPr>
            <a:normAutofit fontScale="97500"/>
          </a:bodyPr>
          <a:lstStyle>
            <a:lvl1pPr algn="l" defTabSz="548640" rtl="0" eaLnBrk="1" latinLnBrk="0" hangingPunct="1">
              <a:lnSpc>
                <a:spcPct val="90000"/>
              </a:lnSpc>
              <a:spcBef>
                <a:spcPct val="0"/>
              </a:spcBef>
              <a:buNone/>
              <a:defRPr sz="2640" kern="1200">
                <a:solidFill>
                  <a:schemeClr val="tx1"/>
                </a:solidFill>
                <a:latin typeface="+mj-lt"/>
                <a:ea typeface="+mj-ea"/>
                <a:cs typeface="+mj-cs"/>
              </a:defRPr>
            </a:lvl1pPr>
          </a:lstStyle>
          <a:p>
            <a:pPr>
              <a:lnSpc>
                <a:spcPct val="100000"/>
              </a:lnSpc>
            </a:pPr>
            <a:r>
              <a:rPr lang="en-US" sz="1600" dirty="0">
                <a:solidFill>
                  <a:schemeClr val="bg1"/>
                </a:solidFill>
                <a:latin typeface="BentonSans" panose="02000503000000020004" pitchFamily="2" charset="0"/>
                <a:ea typeface="+mn-ea"/>
                <a:cs typeface="+mn-cs"/>
              </a:rPr>
              <a:t>Presentations Tips and Tricks</a:t>
            </a:r>
            <a:endParaRPr lang="en-US" sz="1600" dirty="0">
              <a:solidFill>
                <a:schemeClr val="bg1"/>
              </a:solidFill>
              <a:latin typeface="BentonSans Light" panose="02000503000000020004" pitchFamily="2" charset="0"/>
              <a:ea typeface="+mn-ea"/>
              <a:cs typeface="+mn-cs"/>
            </a:endParaRPr>
          </a:p>
        </p:txBody>
      </p:sp>
    </p:spTree>
    <p:extLst>
      <p:ext uri="{BB962C8B-B14F-4D97-AF65-F5344CB8AC3E}">
        <p14:creationId xmlns:p14="http://schemas.microsoft.com/office/powerpoint/2010/main" val="108319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C28389-DE1E-2E43-9768-E8DDEDC921D3}"/>
              </a:ext>
            </a:extLst>
          </p:cNvPr>
          <p:cNvSpPr txBox="1"/>
          <p:nvPr/>
        </p:nvSpPr>
        <p:spPr>
          <a:xfrm>
            <a:off x="6667047" y="2328967"/>
            <a:ext cx="5326794" cy="584775"/>
          </a:xfrm>
          <a:prstGeom prst="rect">
            <a:avLst/>
          </a:prstGeom>
          <a:noFill/>
        </p:spPr>
        <p:txBody>
          <a:bodyPr wrap="square" rtlCol="0">
            <a:spAutoFit/>
          </a:bodyPr>
          <a:lstStyle/>
          <a:p>
            <a:pPr algn="ctr"/>
            <a:r>
              <a:rPr lang="en-US" sz="3200" dirty="0">
                <a:latin typeface="BentonSans Medium" panose="02000503000000020004" pitchFamily="2" charset="0"/>
              </a:rPr>
              <a:t>3 Elements of Design</a:t>
            </a:r>
          </a:p>
        </p:txBody>
      </p:sp>
      <p:sp>
        <p:nvSpPr>
          <p:cNvPr id="8" name="Rectangle 7">
            <a:extLst>
              <a:ext uri="{FF2B5EF4-FFF2-40B4-BE49-F238E27FC236}">
                <a16:creationId xmlns:a16="http://schemas.microsoft.com/office/drawing/2014/main" id="{253853BE-EF91-6948-9479-0A7BA50FEB3E}"/>
              </a:ext>
            </a:extLst>
          </p:cNvPr>
          <p:cNvSpPr/>
          <p:nvPr/>
        </p:nvSpPr>
        <p:spPr bwMode="gray">
          <a:xfrm>
            <a:off x="6615267" y="3043301"/>
            <a:ext cx="5378574" cy="354564"/>
          </a:xfrm>
          <a:prstGeom prst="rect">
            <a:avLst/>
          </a:prstGeom>
          <a:solidFill>
            <a:schemeClr val="accent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kern="0" dirty="0">
                <a:ea typeface="Arial Unicode MS" pitchFamily="34" charset="-128"/>
                <a:cs typeface="Arial Unicode MS" pitchFamily="34" charset="-128"/>
              </a:rPr>
              <a:t>E</a:t>
            </a:r>
            <a:r>
              <a:rPr kumimoji="0" lang="en-US" sz="1800" b="0" i="0" u="none" strike="noStrike" kern="0" cap="none" spc="0" normalizeH="0" baseline="0" noProof="0" dirty="0" err="1">
                <a:ln>
                  <a:noFill/>
                </a:ln>
                <a:effectLst/>
                <a:uLnTx/>
                <a:uFillTx/>
                <a:ea typeface="Arial Unicode MS" pitchFamily="34" charset="-128"/>
                <a:cs typeface="Arial Unicode MS" pitchFamily="34" charset="-128"/>
              </a:rPr>
              <a:t>lements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Rectangle 8">
            <a:extLst>
              <a:ext uri="{FF2B5EF4-FFF2-40B4-BE49-F238E27FC236}">
                <a16:creationId xmlns:a16="http://schemas.microsoft.com/office/drawing/2014/main" id="{72AD2E53-7C81-D74E-9E6E-F5DBDA305068}"/>
              </a:ext>
            </a:extLst>
          </p:cNvPr>
          <p:cNvSpPr/>
          <p:nvPr/>
        </p:nvSpPr>
        <p:spPr bwMode="gray">
          <a:xfrm>
            <a:off x="6615267" y="3666439"/>
            <a:ext cx="1660848" cy="767634"/>
          </a:xfrm>
          <a:prstGeom prst="rect">
            <a:avLst/>
          </a:prstGeom>
          <a:solidFill>
            <a:schemeClr val="tx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Space</a:t>
            </a:r>
          </a:p>
        </p:txBody>
      </p:sp>
      <p:sp>
        <p:nvSpPr>
          <p:cNvPr id="10" name="Rectangle 9">
            <a:extLst>
              <a:ext uri="{FF2B5EF4-FFF2-40B4-BE49-F238E27FC236}">
                <a16:creationId xmlns:a16="http://schemas.microsoft.com/office/drawing/2014/main" id="{2055BF5C-9654-2F48-A21F-FE2E770A1902}"/>
              </a:ext>
            </a:extLst>
          </p:cNvPr>
          <p:cNvSpPr/>
          <p:nvPr/>
        </p:nvSpPr>
        <p:spPr bwMode="gray">
          <a:xfrm>
            <a:off x="8509168" y="3666439"/>
            <a:ext cx="1639077" cy="767634"/>
          </a:xfrm>
          <a:prstGeom prst="rect">
            <a:avLst/>
          </a:prstGeom>
          <a:solidFill>
            <a:schemeClr val="tx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kern="0" dirty="0">
                <a:ea typeface="Arial Unicode MS" pitchFamily="34" charset="-128"/>
                <a:cs typeface="Arial Unicode MS" pitchFamily="34" charset="-128"/>
              </a:rPr>
              <a:t>C</a:t>
            </a:r>
            <a:r>
              <a:rPr kumimoji="0" lang="en-US" sz="1800" b="0" i="0" u="none" strike="noStrike" kern="0" cap="none" spc="0" normalizeH="0" baseline="0" noProof="0" dirty="0" err="1">
                <a:ln>
                  <a:noFill/>
                </a:ln>
                <a:effectLst/>
                <a:uLnTx/>
                <a:uFillTx/>
                <a:ea typeface="Arial Unicode MS" pitchFamily="34" charset="-128"/>
                <a:cs typeface="Arial Unicode MS" pitchFamily="34" charset="-128"/>
              </a:rPr>
              <a:t>olor</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8366F9B5-F74C-1A41-8AEB-B2868CE5FC95}"/>
              </a:ext>
            </a:extLst>
          </p:cNvPr>
          <p:cNvSpPr txBox="1"/>
          <p:nvPr/>
        </p:nvSpPr>
        <p:spPr>
          <a:xfrm>
            <a:off x="6615267" y="4702647"/>
            <a:ext cx="1847461" cy="923330"/>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US" sz="1800" dirty="0">
                <a:latin typeface="BentonSans" panose="02000503000000020004" pitchFamily="2" charset="0"/>
              </a:rPr>
              <a:t>Negative</a:t>
            </a:r>
          </a:p>
          <a:p>
            <a:pPr marL="171450" indent="-171450">
              <a:buClr>
                <a:schemeClr val="tx1"/>
              </a:buClr>
              <a:buFont typeface="Arial" panose="020B0604020202020204" pitchFamily="34" charset="0"/>
              <a:buChar char="•"/>
            </a:pPr>
            <a:r>
              <a:rPr lang="en-US" sz="1800" dirty="0">
                <a:latin typeface="BentonSans" panose="02000503000000020004" pitchFamily="2" charset="0"/>
              </a:rPr>
              <a:t>Positive</a:t>
            </a:r>
          </a:p>
          <a:p>
            <a:pPr marL="171450" indent="-171450">
              <a:buClr>
                <a:schemeClr val="tx1"/>
              </a:buClr>
              <a:buFont typeface="Arial" panose="020B0604020202020204" pitchFamily="34" charset="0"/>
              <a:buChar char="•"/>
            </a:pPr>
            <a:r>
              <a:rPr lang="en-US" sz="1800" dirty="0">
                <a:latin typeface="BentonSans" panose="02000503000000020004" pitchFamily="2" charset="0"/>
              </a:rPr>
              <a:t>Tight vs loose</a:t>
            </a:r>
          </a:p>
        </p:txBody>
      </p:sp>
      <p:sp>
        <p:nvSpPr>
          <p:cNvPr id="13" name="TextBox 12">
            <a:extLst>
              <a:ext uri="{FF2B5EF4-FFF2-40B4-BE49-F238E27FC236}">
                <a16:creationId xmlns:a16="http://schemas.microsoft.com/office/drawing/2014/main" id="{5E76E7E6-59F2-EC4E-8405-DE1ADD88C840}"/>
              </a:ext>
            </a:extLst>
          </p:cNvPr>
          <p:cNvSpPr txBox="1"/>
          <p:nvPr/>
        </p:nvSpPr>
        <p:spPr>
          <a:xfrm>
            <a:off x="8606962" y="4702647"/>
            <a:ext cx="1847461" cy="1200329"/>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US" sz="1800" dirty="0">
                <a:latin typeface="BentonSans" panose="02000503000000020004" pitchFamily="2" charset="0"/>
              </a:rPr>
              <a:t>Bright/bold</a:t>
            </a:r>
          </a:p>
          <a:p>
            <a:pPr marL="171450" indent="-171450">
              <a:buClr>
                <a:schemeClr val="tx1"/>
              </a:buClr>
              <a:buFont typeface="Arial" panose="020B0604020202020204" pitchFamily="34" charset="0"/>
              <a:buChar char="•"/>
            </a:pPr>
            <a:r>
              <a:rPr lang="en-US" sz="1800" dirty="0">
                <a:latin typeface="BentonSans" panose="02000503000000020004" pitchFamily="2" charset="0"/>
              </a:rPr>
              <a:t>monochromatic</a:t>
            </a:r>
          </a:p>
          <a:p>
            <a:pPr marL="171450" indent="-171450">
              <a:buClr>
                <a:schemeClr val="tx1"/>
              </a:buClr>
              <a:buFont typeface="Arial" panose="020B0604020202020204" pitchFamily="34" charset="0"/>
              <a:buChar char="•"/>
            </a:pPr>
            <a:r>
              <a:rPr lang="en-US" sz="1800" dirty="0">
                <a:latin typeface="BentonSans" panose="02000503000000020004" pitchFamily="2" charset="0"/>
              </a:rPr>
              <a:t>primary</a:t>
            </a:r>
          </a:p>
        </p:txBody>
      </p:sp>
      <p:sp>
        <p:nvSpPr>
          <p:cNvPr id="14" name="TextBox 13">
            <a:extLst>
              <a:ext uri="{FF2B5EF4-FFF2-40B4-BE49-F238E27FC236}">
                <a16:creationId xmlns:a16="http://schemas.microsoft.com/office/drawing/2014/main" id="{3D02B7E9-854F-584A-82F8-39963BD2305E}"/>
              </a:ext>
            </a:extLst>
          </p:cNvPr>
          <p:cNvSpPr txBox="1"/>
          <p:nvPr/>
        </p:nvSpPr>
        <p:spPr>
          <a:xfrm>
            <a:off x="10586422" y="4702647"/>
            <a:ext cx="1847461" cy="923330"/>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US" sz="1800" dirty="0">
                <a:latin typeface="BentonSans" panose="02000503000000020004" pitchFamily="2" charset="0"/>
              </a:rPr>
              <a:t>Rectangle</a:t>
            </a:r>
          </a:p>
          <a:p>
            <a:pPr marL="171450" indent="-171450">
              <a:buClr>
                <a:schemeClr val="tx1"/>
              </a:buClr>
              <a:buFont typeface="Arial" panose="020B0604020202020204" pitchFamily="34" charset="0"/>
              <a:buChar char="•"/>
            </a:pPr>
            <a:r>
              <a:rPr lang="en-US" sz="1800" dirty="0">
                <a:latin typeface="BentonSans" panose="02000503000000020004" pitchFamily="2" charset="0"/>
              </a:rPr>
              <a:t>Circle</a:t>
            </a:r>
          </a:p>
          <a:p>
            <a:pPr marL="171450" indent="-171450">
              <a:buClr>
                <a:schemeClr val="tx1"/>
              </a:buClr>
              <a:buFont typeface="Arial" panose="020B0604020202020204" pitchFamily="34" charset="0"/>
              <a:buChar char="•"/>
            </a:pPr>
            <a:r>
              <a:rPr lang="en-US" sz="1800" dirty="0">
                <a:latin typeface="BentonSans" panose="02000503000000020004" pitchFamily="2" charset="0"/>
              </a:rPr>
              <a:t>star</a:t>
            </a:r>
          </a:p>
        </p:txBody>
      </p:sp>
      <p:sp>
        <p:nvSpPr>
          <p:cNvPr id="15" name="Rectangle 14">
            <a:extLst>
              <a:ext uri="{FF2B5EF4-FFF2-40B4-BE49-F238E27FC236}">
                <a16:creationId xmlns:a16="http://schemas.microsoft.com/office/drawing/2014/main" id="{9AD5DA78-7DDE-7944-B0D3-61629EDEBC66}"/>
              </a:ext>
            </a:extLst>
          </p:cNvPr>
          <p:cNvSpPr/>
          <p:nvPr/>
        </p:nvSpPr>
        <p:spPr bwMode="gray">
          <a:xfrm>
            <a:off x="10337541" y="3666439"/>
            <a:ext cx="1639077" cy="767634"/>
          </a:xfrm>
          <a:prstGeom prst="rect">
            <a:avLst/>
          </a:prstGeom>
          <a:solidFill>
            <a:schemeClr val="tx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kern="0" dirty="0">
                <a:ea typeface="Arial Unicode MS" pitchFamily="34" charset="-128"/>
                <a:cs typeface="Arial Unicode MS" pitchFamily="34" charset="-128"/>
              </a:rPr>
              <a:t>Shape</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4" name="TextBox 33">
            <a:extLst>
              <a:ext uri="{FF2B5EF4-FFF2-40B4-BE49-F238E27FC236}">
                <a16:creationId xmlns:a16="http://schemas.microsoft.com/office/drawing/2014/main" id="{91941893-C473-5249-BE2A-45BCFC2197B0}"/>
              </a:ext>
            </a:extLst>
          </p:cNvPr>
          <p:cNvSpPr txBox="1"/>
          <p:nvPr/>
        </p:nvSpPr>
        <p:spPr>
          <a:xfrm>
            <a:off x="500861" y="2621355"/>
            <a:ext cx="5326794" cy="523220"/>
          </a:xfrm>
          <a:prstGeom prst="rect">
            <a:avLst/>
          </a:prstGeom>
          <a:noFill/>
        </p:spPr>
        <p:txBody>
          <a:bodyPr wrap="square" rtlCol="0">
            <a:spAutoFit/>
          </a:bodyPr>
          <a:lstStyle/>
          <a:p>
            <a:pPr algn="ctr"/>
            <a:r>
              <a:rPr lang="en-US" sz="2800" dirty="0">
                <a:solidFill>
                  <a:schemeClr val="accent1"/>
                </a:solidFill>
                <a:latin typeface="BentonSans Medium" panose="02000503000000020004" pitchFamily="2" charset="0"/>
              </a:rPr>
              <a:t>3 Elements of Design</a:t>
            </a:r>
          </a:p>
        </p:txBody>
      </p:sp>
      <p:sp>
        <p:nvSpPr>
          <p:cNvPr id="36" name="Rectangle 35">
            <a:extLst>
              <a:ext uri="{FF2B5EF4-FFF2-40B4-BE49-F238E27FC236}">
                <a16:creationId xmlns:a16="http://schemas.microsoft.com/office/drawing/2014/main" id="{9856224B-7BEB-A246-A79C-A9FD123E4059}"/>
              </a:ext>
            </a:extLst>
          </p:cNvPr>
          <p:cNvSpPr/>
          <p:nvPr/>
        </p:nvSpPr>
        <p:spPr bwMode="gray">
          <a:xfrm>
            <a:off x="578349" y="3306982"/>
            <a:ext cx="1116563" cy="434447"/>
          </a:xfrm>
          <a:prstGeom prst="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600" dirty="0">
                <a:latin typeface="BentonSans" panose="02000503000000020004" pitchFamily="2" charset="0"/>
              </a:rPr>
              <a:t>Space</a:t>
            </a:r>
          </a:p>
        </p:txBody>
      </p:sp>
      <p:sp>
        <p:nvSpPr>
          <p:cNvPr id="37" name="Rectangle 36">
            <a:extLst>
              <a:ext uri="{FF2B5EF4-FFF2-40B4-BE49-F238E27FC236}">
                <a16:creationId xmlns:a16="http://schemas.microsoft.com/office/drawing/2014/main" id="{5B717560-384C-CF46-B55A-724CD0F2C057}"/>
              </a:ext>
            </a:extLst>
          </p:cNvPr>
          <p:cNvSpPr/>
          <p:nvPr/>
        </p:nvSpPr>
        <p:spPr bwMode="gray">
          <a:xfrm>
            <a:off x="2521455" y="3224996"/>
            <a:ext cx="1285607" cy="598418"/>
          </a:xfrm>
          <a:prstGeom prst="rect">
            <a:avLst/>
          </a:prstGeom>
          <a:solidFill>
            <a:schemeClr val="bg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dirty="0">
                <a:latin typeface="BentonSans" panose="02000503000000020004" pitchFamily="2" charset="0"/>
              </a:rPr>
              <a:t>C</a:t>
            </a:r>
            <a:r>
              <a:rPr lang="en-US" sz="1600" dirty="0" err="1">
                <a:latin typeface="BentonSans" panose="02000503000000020004" pitchFamily="2" charset="0"/>
              </a:rPr>
              <a:t>olor</a:t>
            </a:r>
            <a:endParaRPr lang="en-US" sz="1600" dirty="0">
              <a:latin typeface="BentonSans" panose="02000503000000020004" pitchFamily="2" charset="0"/>
            </a:endParaRPr>
          </a:p>
        </p:txBody>
      </p:sp>
      <p:sp>
        <p:nvSpPr>
          <p:cNvPr id="38" name="TextBox 37">
            <a:extLst>
              <a:ext uri="{FF2B5EF4-FFF2-40B4-BE49-F238E27FC236}">
                <a16:creationId xmlns:a16="http://schemas.microsoft.com/office/drawing/2014/main" id="{199D737B-D2C2-444B-8465-0490D28A40BB}"/>
              </a:ext>
            </a:extLst>
          </p:cNvPr>
          <p:cNvSpPr txBox="1"/>
          <p:nvPr/>
        </p:nvSpPr>
        <p:spPr>
          <a:xfrm>
            <a:off x="343476" y="3852272"/>
            <a:ext cx="1586307" cy="1323119"/>
          </a:xfrm>
          <a:prstGeom prst="rect">
            <a:avLst/>
          </a:prstGeom>
          <a:noFill/>
        </p:spPr>
        <p:txBody>
          <a:bodyPr wrap="square" rtlCol="0">
            <a:spAutoFit/>
          </a:bodyPr>
          <a:lstStyle/>
          <a:p>
            <a:pPr marL="285750" indent="-285750">
              <a:lnSpc>
                <a:spcPct val="200000"/>
              </a:lnSpc>
              <a:buClr>
                <a:schemeClr val="accent1"/>
              </a:buClr>
              <a:buFont typeface="Arial" panose="020B0604020202020204" pitchFamily="34" charset="0"/>
              <a:buChar char="•"/>
            </a:pPr>
            <a:r>
              <a:rPr lang="en-US" sz="1400" dirty="0">
                <a:latin typeface="BentonSans Book" panose="02000503000000020004" pitchFamily="2" charset="0"/>
              </a:rPr>
              <a:t>Negative</a:t>
            </a:r>
          </a:p>
          <a:p>
            <a:pPr marL="285750" indent="-285750">
              <a:lnSpc>
                <a:spcPct val="200000"/>
              </a:lnSpc>
              <a:buClr>
                <a:schemeClr val="accent1"/>
              </a:buClr>
              <a:buFont typeface="Arial" panose="020B0604020202020204" pitchFamily="34" charset="0"/>
              <a:buChar char="•"/>
            </a:pPr>
            <a:r>
              <a:rPr lang="en-US" sz="1400" dirty="0">
                <a:latin typeface="BentonSans Book" panose="02000503000000020004" pitchFamily="2" charset="0"/>
              </a:rPr>
              <a:t>Positive</a:t>
            </a:r>
          </a:p>
          <a:p>
            <a:pPr marL="285750" indent="-285750">
              <a:lnSpc>
                <a:spcPct val="200000"/>
              </a:lnSpc>
              <a:buClr>
                <a:schemeClr val="accent1"/>
              </a:buClr>
              <a:buFont typeface="Arial" panose="020B0604020202020204" pitchFamily="34" charset="0"/>
              <a:buChar char="•"/>
            </a:pPr>
            <a:r>
              <a:rPr lang="en-US" sz="1400" dirty="0">
                <a:latin typeface="BentonSans Book" panose="02000503000000020004" pitchFamily="2" charset="0"/>
              </a:rPr>
              <a:t>Tight vs loose</a:t>
            </a:r>
          </a:p>
        </p:txBody>
      </p:sp>
      <p:sp>
        <p:nvSpPr>
          <p:cNvPr id="39" name="TextBox 38">
            <a:extLst>
              <a:ext uri="{FF2B5EF4-FFF2-40B4-BE49-F238E27FC236}">
                <a16:creationId xmlns:a16="http://schemas.microsoft.com/office/drawing/2014/main" id="{D6A3F994-0499-BA4C-B623-E0D0467E3EFB}"/>
              </a:ext>
            </a:extLst>
          </p:cNvPr>
          <p:cNvSpPr txBox="1"/>
          <p:nvPr/>
        </p:nvSpPr>
        <p:spPr>
          <a:xfrm>
            <a:off x="2262336" y="3852272"/>
            <a:ext cx="1803845" cy="1323119"/>
          </a:xfrm>
          <a:prstGeom prst="rect">
            <a:avLst/>
          </a:prstGeom>
          <a:noFill/>
        </p:spPr>
        <p:txBody>
          <a:bodyPr wrap="square" rtlCol="0">
            <a:spAutoFit/>
          </a:bodyPr>
          <a:lstStyle/>
          <a:p>
            <a:pPr marL="285750" indent="-285750">
              <a:lnSpc>
                <a:spcPct val="200000"/>
              </a:lnSpc>
              <a:buClr>
                <a:schemeClr val="accent1"/>
              </a:buClr>
              <a:buFont typeface="Arial" panose="020B0604020202020204" pitchFamily="34" charset="0"/>
              <a:buChar char="•"/>
            </a:pPr>
            <a:r>
              <a:rPr lang="en-US" sz="1400" dirty="0">
                <a:latin typeface="BentonSans Book" panose="02000503000000020004" pitchFamily="2" charset="0"/>
              </a:rPr>
              <a:t>Bright/bold</a:t>
            </a:r>
          </a:p>
          <a:p>
            <a:pPr marL="285750" indent="-285750">
              <a:lnSpc>
                <a:spcPct val="200000"/>
              </a:lnSpc>
              <a:buClr>
                <a:schemeClr val="accent1"/>
              </a:buClr>
              <a:buFont typeface="Arial" panose="020B0604020202020204" pitchFamily="34" charset="0"/>
              <a:buChar char="•"/>
            </a:pPr>
            <a:r>
              <a:rPr lang="en-US" sz="1400" dirty="0">
                <a:latin typeface="BentonSans Book" panose="02000503000000020004" pitchFamily="2" charset="0"/>
              </a:rPr>
              <a:t>monochromatic</a:t>
            </a:r>
          </a:p>
          <a:p>
            <a:pPr marL="285750" indent="-285750">
              <a:lnSpc>
                <a:spcPct val="200000"/>
              </a:lnSpc>
              <a:buClr>
                <a:schemeClr val="accent1"/>
              </a:buClr>
              <a:buFont typeface="Arial" panose="020B0604020202020204" pitchFamily="34" charset="0"/>
              <a:buChar char="•"/>
            </a:pPr>
            <a:r>
              <a:rPr lang="en-US" sz="1400" dirty="0">
                <a:latin typeface="BentonSans Book" panose="02000503000000020004" pitchFamily="2" charset="0"/>
              </a:rPr>
              <a:t>primary</a:t>
            </a:r>
          </a:p>
        </p:txBody>
      </p:sp>
      <p:sp>
        <p:nvSpPr>
          <p:cNvPr id="40" name="TextBox 39">
            <a:extLst>
              <a:ext uri="{FF2B5EF4-FFF2-40B4-BE49-F238E27FC236}">
                <a16:creationId xmlns:a16="http://schemas.microsoft.com/office/drawing/2014/main" id="{6C8C5C4B-86E8-A44C-BA5C-361249501CF0}"/>
              </a:ext>
            </a:extLst>
          </p:cNvPr>
          <p:cNvSpPr txBox="1"/>
          <p:nvPr/>
        </p:nvSpPr>
        <p:spPr>
          <a:xfrm>
            <a:off x="4417839" y="3852272"/>
            <a:ext cx="1536375" cy="1323119"/>
          </a:xfrm>
          <a:prstGeom prst="rect">
            <a:avLst/>
          </a:prstGeom>
          <a:noFill/>
        </p:spPr>
        <p:txBody>
          <a:bodyPr wrap="square" rtlCol="0">
            <a:spAutoFit/>
          </a:bodyPr>
          <a:lstStyle/>
          <a:p>
            <a:pPr marL="285750" indent="-285750">
              <a:lnSpc>
                <a:spcPct val="200000"/>
              </a:lnSpc>
              <a:buClr>
                <a:schemeClr val="accent1"/>
              </a:buClr>
              <a:buFont typeface="Arial" panose="020B0604020202020204" pitchFamily="34" charset="0"/>
              <a:buChar char="•"/>
            </a:pPr>
            <a:r>
              <a:rPr lang="en-US" sz="1400" dirty="0">
                <a:latin typeface="BentonSans Book" panose="02000503000000020004" pitchFamily="2" charset="0"/>
              </a:rPr>
              <a:t>Rectangle</a:t>
            </a:r>
          </a:p>
          <a:p>
            <a:pPr marL="285750" indent="-285750">
              <a:lnSpc>
                <a:spcPct val="200000"/>
              </a:lnSpc>
              <a:buClr>
                <a:schemeClr val="accent1"/>
              </a:buClr>
              <a:buFont typeface="Arial" panose="020B0604020202020204" pitchFamily="34" charset="0"/>
              <a:buChar char="•"/>
            </a:pPr>
            <a:r>
              <a:rPr lang="en-US" sz="1400" dirty="0">
                <a:latin typeface="BentonSans Book" panose="02000503000000020004" pitchFamily="2" charset="0"/>
              </a:rPr>
              <a:t>Circle</a:t>
            </a:r>
          </a:p>
          <a:p>
            <a:pPr marL="285750" indent="-285750">
              <a:lnSpc>
                <a:spcPct val="200000"/>
              </a:lnSpc>
              <a:buClr>
                <a:schemeClr val="accent1"/>
              </a:buClr>
              <a:buFont typeface="Arial" panose="020B0604020202020204" pitchFamily="34" charset="0"/>
              <a:buChar char="•"/>
            </a:pPr>
            <a:r>
              <a:rPr lang="en-US" sz="1400" dirty="0">
                <a:latin typeface="BentonSans Book" panose="02000503000000020004" pitchFamily="2" charset="0"/>
              </a:rPr>
              <a:t>star</a:t>
            </a:r>
          </a:p>
        </p:txBody>
      </p:sp>
      <p:sp>
        <p:nvSpPr>
          <p:cNvPr id="41" name="Rectangle 40">
            <a:extLst>
              <a:ext uri="{FF2B5EF4-FFF2-40B4-BE49-F238E27FC236}">
                <a16:creationId xmlns:a16="http://schemas.microsoft.com/office/drawing/2014/main" id="{90B59542-C09F-5B47-8204-A4A31CA72CD2}"/>
              </a:ext>
            </a:extLst>
          </p:cNvPr>
          <p:cNvSpPr/>
          <p:nvPr/>
        </p:nvSpPr>
        <p:spPr bwMode="gray">
          <a:xfrm>
            <a:off x="4535101" y="3336432"/>
            <a:ext cx="1225419" cy="375547"/>
          </a:xfrm>
          <a:prstGeom prst="rect">
            <a:avLst/>
          </a:prstGeom>
          <a:solidFill>
            <a:schemeClr val="bg1"/>
          </a:solidFill>
          <a:ln w="254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dirty="0">
                <a:latin typeface="BentonSans" panose="02000503000000020004" pitchFamily="2" charset="0"/>
              </a:rPr>
              <a:t>Shape</a:t>
            </a:r>
            <a:endParaRPr lang="en-US" sz="1800" dirty="0">
              <a:latin typeface="BentonSans" panose="02000503000000020004" pitchFamily="2" charset="0"/>
            </a:endParaRPr>
          </a:p>
        </p:txBody>
      </p:sp>
      <p:cxnSp>
        <p:nvCxnSpPr>
          <p:cNvPr id="42" name="Straight Connector 41">
            <a:extLst>
              <a:ext uri="{FF2B5EF4-FFF2-40B4-BE49-F238E27FC236}">
                <a16:creationId xmlns:a16="http://schemas.microsoft.com/office/drawing/2014/main" id="{A571AC8F-44D7-474D-AABA-25EB42E849E7}"/>
              </a:ext>
            </a:extLst>
          </p:cNvPr>
          <p:cNvCxnSpPr>
            <a:cxnSpLocks/>
          </p:cNvCxnSpPr>
          <p:nvPr/>
        </p:nvCxnSpPr>
        <p:spPr>
          <a:xfrm>
            <a:off x="2701475" y="3752264"/>
            <a:ext cx="925567"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A02A1C84-B43C-E84A-94BA-AB5CAFA93E0E}"/>
              </a:ext>
            </a:extLst>
          </p:cNvPr>
          <p:cNvCxnSpPr>
            <a:cxnSpLocks/>
          </p:cNvCxnSpPr>
          <p:nvPr/>
        </p:nvCxnSpPr>
        <p:spPr>
          <a:xfrm>
            <a:off x="4723244" y="3752264"/>
            <a:ext cx="925567"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8321CD19-6338-C043-9936-500F78615D40}"/>
              </a:ext>
            </a:extLst>
          </p:cNvPr>
          <p:cNvCxnSpPr>
            <a:cxnSpLocks/>
          </p:cNvCxnSpPr>
          <p:nvPr/>
        </p:nvCxnSpPr>
        <p:spPr>
          <a:xfrm>
            <a:off x="745246" y="3752264"/>
            <a:ext cx="925567"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D30829FF-CDE0-484D-A710-77648B157E95}"/>
              </a:ext>
            </a:extLst>
          </p:cNvPr>
          <p:cNvSpPr txBox="1"/>
          <p:nvPr/>
        </p:nvSpPr>
        <p:spPr>
          <a:xfrm>
            <a:off x="198051" y="432765"/>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err="1">
                <a:solidFill>
                  <a:schemeClr val="bg1">
                    <a:lumMod val="75000"/>
                  </a:schemeClr>
                </a:solidFill>
                <a:latin typeface="BentonSans" panose="02000503000000020004" pitchFamily="2" charset="0"/>
                <a:ea typeface="Arial Unicode MS" pitchFamily="34" charset="-128"/>
                <a:cs typeface="Arial Unicode MS" pitchFamily="34" charset="-128"/>
              </a:rPr>
              <a:t>Nav</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 Bar  | Highlighting  |  Text |  Icons  |  Photos  </a:t>
            </a:r>
            <a:r>
              <a:rPr lang="en-US" sz="1200" kern="0" dirty="0">
                <a:latin typeface="BentonSans" panose="02000503000000020004" pitchFamily="2" charset="0"/>
                <a:ea typeface="Arial Unicode MS" pitchFamily="34" charset="-128"/>
                <a:cs typeface="Arial Unicode MS" pitchFamily="34" charset="-128"/>
              </a:rPr>
              <a:t>|  SPACE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Why</a:t>
            </a:r>
          </a:p>
        </p:txBody>
      </p:sp>
      <p:sp>
        <p:nvSpPr>
          <p:cNvPr id="51" name="TextBox 50">
            <a:extLst>
              <a:ext uri="{FF2B5EF4-FFF2-40B4-BE49-F238E27FC236}">
                <a16:creationId xmlns:a16="http://schemas.microsoft.com/office/drawing/2014/main" id="{6F32130E-218B-FB45-903C-3CE0260B69FE}"/>
              </a:ext>
            </a:extLst>
          </p:cNvPr>
          <p:cNvSpPr txBox="1"/>
          <p:nvPr/>
        </p:nvSpPr>
        <p:spPr>
          <a:xfrm>
            <a:off x="343476" y="1128775"/>
            <a:ext cx="6076987" cy="461665"/>
          </a:xfrm>
          <a:prstGeom prst="rect">
            <a:avLst/>
          </a:prstGeom>
          <a:noFill/>
        </p:spPr>
        <p:txBody>
          <a:bodyPr wrap="square" rtlCol="0">
            <a:spAutoFit/>
          </a:bodyPr>
          <a:lstStyle/>
          <a:p>
            <a:r>
              <a:rPr lang="en-US" sz="2400" dirty="0">
                <a:latin typeface="BentonSans Book" panose="02000503000000020004" pitchFamily="2" charset="0"/>
              </a:rPr>
              <a:t>Too Much Info &amp; Not Enough Time</a:t>
            </a:r>
          </a:p>
        </p:txBody>
      </p:sp>
      <p:sp>
        <p:nvSpPr>
          <p:cNvPr id="52" name="TextBox 51">
            <a:extLst>
              <a:ext uri="{FF2B5EF4-FFF2-40B4-BE49-F238E27FC236}">
                <a16:creationId xmlns:a16="http://schemas.microsoft.com/office/drawing/2014/main" id="{B8FE574B-FB2C-B547-82B5-CBE1CDD313DB}"/>
              </a:ext>
            </a:extLst>
          </p:cNvPr>
          <p:cNvSpPr txBox="1"/>
          <p:nvPr/>
        </p:nvSpPr>
        <p:spPr>
          <a:xfrm>
            <a:off x="343475" y="1590440"/>
            <a:ext cx="11445753" cy="276999"/>
          </a:xfrm>
          <a:prstGeom prst="rect">
            <a:avLst/>
          </a:prstGeom>
          <a:noFill/>
        </p:spPr>
        <p:txBody>
          <a:bodyPr wrap="square" rtlCol="0">
            <a:spAutoFit/>
          </a:bodyPr>
          <a:lstStyle/>
          <a:p>
            <a:r>
              <a:rPr lang="en-US" sz="1200" dirty="0">
                <a:latin typeface="BentonSans Light" panose="02000503000000020004" pitchFamily="2" charset="0"/>
              </a:rPr>
              <a:t>We know. But make it look like you’re not rushing by removing some of the chunkiness of a solid box. Try using lines, more space, and some direction </a:t>
            </a:r>
          </a:p>
        </p:txBody>
      </p:sp>
    </p:spTree>
    <p:extLst>
      <p:ext uri="{BB962C8B-B14F-4D97-AF65-F5344CB8AC3E}">
        <p14:creationId xmlns:p14="http://schemas.microsoft.com/office/powerpoint/2010/main" val="3627244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676835-229E-F642-95C3-5877D9A3D2B2}"/>
              </a:ext>
            </a:extLst>
          </p:cNvPr>
          <p:cNvPicPr>
            <a:picLocks noChangeAspect="1"/>
          </p:cNvPicPr>
          <p:nvPr/>
        </p:nvPicPr>
        <p:blipFill rotWithShape="1">
          <a:blip r:embed="rId2"/>
          <a:srcRect b="18573"/>
          <a:stretch/>
        </p:blipFill>
        <p:spPr>
          <a:xfrm>
            <a:off x="0" y="236822"/>
            <a:ext cx="12195175" cy="6621178"/>
          </a:xfrm>
          <a:prstGeom prst="rect">
            <a:avLst/>
          </a:prstGeom>
        </p:spPr>
      </p:pic>
      <p:sp>
        <p:nvSpPr>
          <p:cNvPr id="4" name="TextBox 3">
            <a:extLst>
              <a:ext uri="{FF2B5EF4-FFF2-40B4-BE49-F238E27FC236}">
                <a16:creationId xmlns:a16="http://schemas.microsoft.com/office/drawing/2014/main" id="{C31392FE-144D-C04F-8A0D-2AE80042DEB5}"/>
              </a:ext>
            </a:extLst>
          </p:cNvPr>
          <p:cNvSpPr txBox="1"/>
          <p:nvPr/>
        </p:nvSpPr>
        <p:spPr>
          <a:xfrm>
            <a:off x="1137619" y="-5696933"/>
            <a:ext cx="8286075" cy="5602303"/>
          </a:xfrm>
          <a:prstGeom prst="rect">
            <a:avLst/>
          </a:prstGeom>
          <a:noFill/>
        </p:spPr>
        <p:txBody>
          <a:bodyPr wrap="square" rtlCol="0">
            <a:spAutoFit/>
          </a:bodyPr>
          <a:lstStyle/>
          <a:p>
            <a:pPr algn="ctr">
              <a:lnSpc>
                <a:spcPct val="150000"/>
              </a:lnSpc>
            </a:pPr>
            <a:endParaRPr lang="en-US" sz="1200" dirty="0">
              <a:latin typeface="BentonSans Light" panose="02000503000000020004" pitchFamily="2" charset="0"/>
            </a:endParaRPr>
          </a:p>
          <a:p>
            <a:pPr algn="ctr">
              <a:lnSpc>
                <a:spcPct val="150000"/>
              </a:lnSpc>
            </a:pPr>
            <a:r>
              <a:rPr lang="en-US" sz="1200" dirty="0">
                <a:latin typeface="BentonSans Light" panose="02000503000000020004" pitchFamily="2" charset="0"/>
              </a:rPr>
              <a:t>Helpful links:</a:t>
            </a:r>
          </a:p>
          <a:p>
            <a:pPr algn="ctr">
              <a:lnSpc>
                <a:spcPct val="150000"/>
              </a:lnSpc>
            </a:pPr>
            <a:r>
              <a:rPr lang="en-US" sz="1200" dirty="0">
                <a:latin typeface="BentonSans Light" panose="02000503000000020004" pitchFamily="2" charset="0"/>
              </a:rPr>
              <a:t>Download this power point!</a:t>
            </a:r>
          </a:p>
          <a:p>
            <a:pPr algn="ctr">
              <a:lnSpc>
                <a:spcPct val="150000"/>
              </a:lnSpc>
            </a:pPr>
            <a:endParaRPr lang="en-US" sz="1200" dirty="0">
              <a:latin typeface="BentonSans Light" panose="02000503000000020004" pitchFamily="2" charset="0"/>
            </a:endParaRPr>
          </a:p>
          <a:p>
            <a:pPr algn="ctr">
              <a:lnSpc>
                <a:spcPct val="150000"/>
              </a:lnSpc>
            </a:pPr>
            <a:endParaRPr lang="en-US" sz="1200" dirty="0">
              <a:latin typeface="BentonSans Light" panose="02000503000000020004" pitchFamily="2" charset="0"/>
            </a:endParaRPr>
          </a:p>
          <a:p>
            <a:pPr algn="ctr">
              <a:lnSpc>
                <a:spcPct val="150000"/>
              </a:lnSpc>
            </a:pPr>
            <a:r>
              <a:rPr lang="en-US" sz="1200" dirty="0">
                <a:latin typeface="BentonSans Light" panose="02000503000000020004" pitchFamily="2" charset="0"/>
              </a:rPr>
              <a:t>Brand images/icons:</a:t>
            </a:r>
          </a:p>
          <a:p>
            <a:pPr algn="ctr">
              <a:lnSpc>
                <a:spcPct val="150000"/>
              </a:lnSpc>
            </a:pPr>
            <a:r>
              <a:rPr lang="en-US" sz="1200" dirty="0">
                <a:latin typeface="BentonSans Light" panose="02000503000000020004" pitchFamily="2" charset="0"/>
                <a:hlinkClick r:id="rId3"/>
              </a:rPr>
              <a:t>https://www.sapbrandtools.com/</a:t>
            </a:r>
            <a:endParaRPr lang="en-US" sz="1200" dirty="0">
              <a:latin typeface="BentonSans Light" panose="02000503000000020004" pitchFamily="2" charset="0"/>
            </a:endParaRPr>
          </a:p>
          <a:p>
            <a:pPr algn="ctr">
              <a:lnSpc>
                <a:spcPct val="150000"/>
              </a:lnSpc>
            </a:pPr>
            <a:endParaRPr lang="en-US" sz="1200" dirty="0">
              <a:latin typeface="BentonSans Light" panose="02000503000000020004" pitchFamily="2" charset="0"/>
            </a:endParaRPr>
          </a:p>
          <a:p>
            <a:pPr algn="ctr">
              <a:lnSpc>
                <a:spcPct val="150000"/>
              </a:lnSpc>
            </a:pPr>
            <a:r>
              <a:rPr lang="en-US" sz="1200" dirty="0">
                <a:latin typeface="BentonSans Light" panose="02000503000000020004" pitchFamily="2" charset="0"/>
              </a:rPr>
              <a:t>Free professional photos:</a:t>
            </a:r>
          </a:p>
          <a:p>
            <a:pPr algn="ctr">
              <a:lnSpc>
                <a:spcPct val="150000"/>
              </a:lnSpc>
            </a:pPr>
            <a:r>
              <a:rPr lang="en-US" sz="1200" dirty="0">
                <a:latin typeface="BentonSans Light" panose="02000503000000020004" pitchFamily="2" charset="0"/>
                <a:hlinkClick r:id="rId4"/>
              </a:rPr>
              <a:t>https://unsplash.com/</a:t>
            </a:r>
            <a:endParaRPr lang="en-US" sz="1200" dirty="0">
              <a:latin typeface="BentonSans Light" panose="02000503000000020004" pitchFamily="2" charset="0"/>
            </a:endParaRPr>
          </a:p>
          <a:p>
            <a:pPr algn="ctr">
              <a:lnSpc>
                <a:spcPct val="150000"/>
              </a:lnSpc>
            </a:pPr>
            <a:endParaRPr lang="en-US" sz="1200" dirty="0">
              <a:latin typeface="BentonSans Light" panose="02000503000000020004" pitchFamily="2" charset="0"/>
            </a:endParaRPr>
          </a:p>
          <a:p>
            <a:pPr algn="ctr">
              <a:lnSpc>
                <a:spcPct val="150000"/>
              </a:lnSpc>
            </a:pPr>
            <a:r>
              <a:rPr lang="en-US" sz="1200" dirty="0">
                <a:latin typeface="BentonSans Light" panose="02000503000000020004" pitchFamily="2" charset="0"/>
              </a:rPr>
              <a:t>Forbes on presentations</a:t>
            </a:r>
          </a:p>
          <a:p>
            <a:pPr algn="ctr">
              <a:lnSpc>
                <a:spcPct val="150000"/>
              </a:lnSpc>
            </a:pPr>
            <a:r>
              <a:rPr lang="en-US" sz="1200" dirty="0">
                <a:latin typeface="BentonSans Light" panose="02000503000000020004" pitchFamily="2" charset="0"/>
                <a:hlinkClick r:id="rId5"/>
              </a:rPr>
              <a:t>https://www.forbes.com/sites/allbusiness/2013/11/25/7-principles-for-making-powerpoint-slides-with-impact/#66dc20b44d03</a:t>
            </a:r>
            <a:endParaRPr lang="en-US" sz="1200" dirty="0">
              <a:latin typeface="BentonSans Light" panose="02000503000000020004" pitchFamily="2" charset="0"/>
            </a:endParaRPr>
          </a:p>
          <a:p>
            <a:pPr algn="ctr">
              <a:lnSpc>
                <a:spcPct val="150000"/>
              </a:lnSpc>
            </a:pPr>
            <a:r>
              <a:rPr lang="en-US" sz="1200" dirty="0">
                <a:latin typeface="BentonSans Light" panose="02000503000000020004" pitchFamily="2" charset="0"/>
              </a:rPr>
              <a:t>How to tell a good story</a:t>
            </a:r>
          </a:p>
          <a:p>
            <a:pPr algn="ctr">
              <a:lnSpc>
                <a:spcPct val="150000"/>
              </a:lnSpc>
            </a:pPr>
            <a:r>
              <a:rPr lang="en-US" sz="1200" dirty="0">
                <a:latin typeface="BentonSans Light" panose="02000503000000020004" pitchFamily="2" charset="0"/>
                <a:hlinkClick r:id="rId6"/>
              </a:rPr>
              <a:t>https://www.mckinsey.com/featured-insights/innovation-and-growth/telling-a-good-innovation-story?cid=other-eml-alt-mkq-mck-oth-1807&amp;hlkid=6744fb5ebc5844478b32b9712b4030ed&amp;hctky=2504181&amp;hdpid=99dd2036-a0bf-4f88-94c0-21182bcaca55</a:t>
            </a:r>
            <a:endParaRPr lang="en-US" sz="1200" dirty="0">
              <a:latin typeface="BentonSans Light" panose="02000503000000020004" pitchFamily="2" charset="0"/>
            </a:endParaRPr>
          </a:p>
          <a:p>
            <a:pPr algn="ctr">
              <a:lnSpc>
                <a:spcPct val="150000"/>
              </a:lnSpc>
            </a:pPr>
            <a:endParaRPr lang="en-US" sz="1200" dirty="0">
              <a:latin typeface="BentonSans Light" panose="02000503000000020004" pitchFamily="2" charset="0"/>
            </a:endParaRPr>
          </a:p>
          <a:p>
            <a:pPr algn="ctr">
              <a:lnSpc>
                <a:spcPct val="150000"/>
              </a:lnSpc>
            </a:pPr>
            <a:endParaRPr lang="en-US" sz="1200" dirty="0">
              <a:latin typeface="BentonSans Light" panose="02000503000000020004" pitchFamily="2" charset="0"/>
            </a:endParaRPr>
          </a:p>
        </p:txBody>
      </p:sp>
      <p:sp>
        <p:nvSpPr>
          <p:cNvPr id="6" name="Rectangle 5">
            <a:extLst>
              <a:ext uri="{FF2B5EF4-FFF2-40B4-BE49-F238E27FC236}">
                <a16:creationId xmlns:a16="http://schemas.microsoft.com/office/drawing/2014/main" id="{DAB888FD-33A0-2A4F-A0D0-A944479374E1}"/>
              </a:ext>
            </a:extLst>
          </p:cNvPr>
          <p:cNvSpPr/>
          <p:nvPr/>
        </p:nvSpPr>
        <p:spPr bwMode="gray">
          <a:xfrm>
            <a:off x="0" y="-94630"/>
            <a:ext cx="4931229" cy="3246044"/>
          </a:xfrm>
          <a:prstGeom prst="rect">
            <a:avLst/>
          </a:prstGeom>
          <a:solidFill>
            <a:schemeClr val="tx1">
              <a:alpha val="27000"/>
            </a:schemeClr>
          </a:solidFill>
          <a:ln w="25400" algn="ctr">
            <a:noFill/>
            <a:miter lim="800000"/>
            <a:headEnd/>
            <a:tailEnd/>
          </a:ln>
          <a:effectLst>
            <a:softEdge rad="228600"/>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5546A02A-1DA1-9C4B-BD32-BA72D89B9C7A}"/>
              </a:ext>
            </a:extLst>
          </p:cNvPr>
          <p:cNvSpPr txBox="1"/>
          <p:nvPr/>
        </p:nvSpPr>
        <p:spPr>
          <a:xfrm>
            <a:off x="653718" y="1391434"/>
            <a:ext cx="6076987" cy="461665"/>
          </a:xfrm>
          <a:prstGeom prst="rect">
            <a:avLst/>
          </a:prstGeom>
          <a:noFill/>
        </p:spPr>
        <p:txBody>
          <a:bodyPr wrap="square" rtlCol="0">
            <a:spAutoFit/>
          </a:bodyPr>
          <a:lstStyle/>
          <a:p>
            <a:r>
              <a:rPr lang="en-US" sz="2400" dirty="0">
                <a:solidFill>
                  <a:schemeClr val="bg1"/>
                </a:solidFill>
                <a:latin typeface="BentonSans Book" panose="02000503000000020004" pitchFamily="2" charset="0"/>
              </a:rPr>
              <a:t>Wake Up Your Viewers</a:t>
            </a:r>
          </a:p>
        </p:txBody>
      </p:sp>
      <p:sp>
        <p:nvSpPr>
          <p:cNvPr id="9" name="TextBox 8">
            <a:extLst>
              <a:ext uri="{FF2B5EF4-FFF2-40B4-BE49-F238E27FC236}">
                <a16:creationId xmlns:a16="http://schemas.microsoft.com/office/drawing/2014/main" id="{A92C7E0B-F52D-374D-87A2-3EB21B625CEE}"/>
              </a:ext>
            </a:extLst>
          </p:cNvPr>
          <p:cNvSpPr txBox="1"/>
          <p:nvPr/>
        </p:nvSpPr>
        <p:spPr>
          <a:xfrm>
            <a:off x="653718" y="1853099"/>
            <a:ext cx="4930653" cy="923330"/>
          </a:xfrm>
          <a:prstGeom prst="rect">
            <a:avLst/>
          </a:prstGeom>
          <a:noFill/>
        </p:spPr>
        <p:txBody>
          <a:bodyPr wrap="square" rtlCol="0">
            <a:spAutoFit/>
          </a:bodyPr>
          <a:lstStyle/>
          <a:p>
            <a:r>
              <a:rPr lang="en-US" sz="1400" dirty="0">
                <a:solidFill>
                  <a:schemeClr val="bg1"/>
                </a:solidFill>
                <a:latin typeface="BentonSans" panose="02000503000000020004" pitchFamily="2" charset="0"/>
              </a:rPr>
              <a:t> “Design isn’t just about beauty; it’s about market relevance and meaningful results.”  Design in Tech Report 2017</a:t>
            </a:r>
          </a:p>
          <a:p>
            <a:r>
              <a:rPr lang="en-US" sz="1200" dirty="0">
                <a:solidFill>
                  <a:schemeClr val="bg1"/>
                </a:solidFill>
                <a:latin typeface="BentonSans Light" panose="02000503000000020004" pitchFamily="2" charset="0"/>
              </a:rPr>
              <a:t> </a:t>
            </a:r>
          </a:p>
        </p:txBody>
      </p:sp>
      <p:cxnSp>
        <p:nvCxnSpPr>
          <p:cNvPr id="11" name="Straight Connector 10">
            <a:extLst>
              <a:ext uri="{FF2B5EF4-FFF2-40B4-BE49-F238E27FC236}">
                <a16:creationId xmlns:a16="http://schemas.microsoft.com/office/drawing/2014/main" id="{12AF433A-54CF-7A43-8669-3759A14D1C69}"/>
              </a:ext>
            </a:extLst>
          </p:cNvPr>
          <p:cNvCxnSpPr>
            <a:cxnSpLocks/>
          </p:cNvCxnSpPr>
          <p:nvPr/>
        </p:nvCxnSpPr>
        <p:spPr>
          <a:xfrm>
            <a:off x="514722" y="1130178"/>
            <a:ext cx="0" cy="1833398"/>
          </a:xfrm>
          <a:prstGeom prst="line">
            <a:avLst/>
          </a:prstGeom>
          <a:ln w="25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A33693BB-75FB-F043-BBE4-2B1C621CDEDF}"/>
              </a:ext>
            </a:extLst>
          </p:cNvPr>
          <p:cNvSpPr txBox="1"/>
          <p:nvPr/>
        </p:nvSpPr>
        <p:spPr>
          <a:xfrm>
            <a:off x="198051" y="432765"/>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err="1">
                <a:solidFill>
                  <a:schemeClr val="bg1"/>
                </a:solidFill>
                <a:latin typeface="BentonSans" panose="02000503000000020004" pitchFamily="2" charset="0"/>
                <a:ea typeface="Arial Unicode MS" pitchFamily="34" charset="-128"/>
                <a:cs typeface="Arial Unicode MS" pitchFamily="34" charset="-128"/>
              </a:rPr>
              <a:t>Nav</a:t>
            </a:r>
            <a:r>
              <a:rPr lang="en-US" sz="1200" kern="0" dirty="0">
                <a:solidFill>
                  <a:schemeClr val="bg1"/>
                </a:solidFill>
                <a:latin typeface="BentonSans" panose="02000503000000020004" pitchFamily="2" charset="0"/>
                <a:ea typeface="Arial Unicode MS" pitchFamily="34" charset="-128"/>
                <a:cs typeface="Arial Unicode MS" pitchFamily="34" charset="-128"/>
              </a:rPr>
              <a:t> Bar  | Highlighting  |  Text |  Icons  |  Photos  |  Space  |  WHY</a:t>
            </a:r>
          </a:p>
        </p:txBody>
      </p:sp>
    </p:spTree>
    <p:extLst>
      <p:ext uri="{BB962C8B-B14F-4D97-AF65-F5344CB8AC3E}">
        <p14:creationId xmlns:p14="http://schemas.microsoft.com/office/powerpoint/2010/main" val="18650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2D0AAF16-6B9D-40B0-82EB-1465D8FDD88A}"/>
              </a:ext>
            </a:extLst>
          </p:cNvPr>
          <p:cNvSpPr/>
          <p:nvPr/>
        </p:nvSpPr>
        <p:spPr bwMode="gray">
          <a:xfrm rot="10800000">
            <a:off x="9971584" y="2653306"/>
            <a:ext cx="1602326" cy="1551387"/>
          </a:xfrm>
          <a:prstGeom prst="roundRect">
            <a:avLst/>
          </a:prstGeom>
          <a:gradFill>
            <a:gsLst>
              <a:gs pos="6000">
                <a:schemeClr val="bg1"/>
              </a:gs>
              <a:gs pos="65000">
                <a:srgbClr val="E7E7E7"/>
              </a:gs>
              <a:gs pos="100000">
                <a:schemeClr val="tx2"/>
              </a:gs>
            </a:gsLst>
            <a:path path="circle">
              <a:fillToRect l="100000" t="100000"/>
            </a:path>
          </a:gradFill>
          <a:ln w="25400" algn="ctr">
            <a:noFill/>
            <a:miter lim="800000"/>
            <a:headEnd/>
            <a:tailEnd/>
          </a:ln>
          <a:effectLst>
            <a:outerShdw blurRad="101600" dist="38100" dir="5400000" algn="ctr" rotWithShape="0">
              <a:srgbClr val="000000">
                <a:alpha val="13000"/>
              </a:srgb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AD13EBB9-E35A-7941-A654-80F88F7F1271}"/>
              </a:ext>
            </a:extLst>
          </p:cNvPr>
          <p:cNvSpPr txBox="1"/>
          <p:nvPr/>
        </p:nvSpPr>
        <p:spPr>
          <a:xfrm>
            <a:off x="364602" y="679901"/>
            <a:ext cx="5513832" cy="461665"/>
          </a:xfrm>
          <a:prstGeom prst="rect">
            <a:avLst/>
          </a:prstGeom>
          <a:noFill/>
        </p:spPr>
        <p:txBody>
          <a:bodyPr wrap="square" rtlCol="0">
            <a:spAutoFit/>
          </a:bodyPr>
          <a:lstStyle/>
          <a:p>
            <a:r>
              <a:rPr lang="en-US" sz="2400" dirty="0">
                <a:latin typeface="BentonSans Medium" panose="02000603000000020004" pitchFamily="2" charset="0"/>
              </a:rPr>
              <a:t>Add Texture </a:t>
            </a:r>
            <a:r>
              <a:rPr lang="en-US" sz="2400" dirty="0">
                <a:latin typeface="BentonSans Light" panose="02000503000000020004" pitchFamily="2" charset="0"/>
              </a:rPr>
              <a:t>with Gradients</a:t>
            </a:r>
          </a:p>
        </p:txBody>
      </p:sp>
      <p:pic>
        <p:nvPicPr>
          <p:cNvPr id="8" name="Picture 71">
            <a:extLst>
              <a:ext uri="{FF2B5EF4-FFF2-40B4-BE49-F238E27FC236}">
                <a16:creationId xmlns:a16="http://schemas.microsoft.com/office/drawing/2014/main" id="{3F79A15B-250F-2D42-A355-4684A2C9EF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6548" y="2582566"/>
            <a:ext cx="1658666" cy="1692866"/>
          </a:xfrm>
          <a:prstGeom prst="rect">
            <a:avLst/>
          </a:prstGeom>
        </p:spPr>
      </p:pic>
      <p:sp>
        <p:nvSpPr>
          <p:cNvPr id="26" name="TextBox 25">
            <a:extLst>
              <a:ext uri="{FF2B5EF4-FFF2-40B4-BE49-F238E27FC236}">
                <a16:creationId xmlns:a16="http://schemas.microsoft.com/office/drawing/2014/main" id="{6E8D1A88-8A6C-2247-8AC0-979B931DD738}"/>
              </a:ext>
            </a:extLst>
          </p:cNvPr>
          <p:cNvSpPr txBox="1"/>
          <p:nvPr/>
        </p:nvSpPr>
        <p:spPr>
          <a:xfrm>
            <a:off x="364602" y="363034"/>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a:latin typeface="BentonSans" panose="02000503000000020004" pitchFamily="2" charset="0"/>
                <a:ea typeface="Arial Unicode MS" pitchFamily="34" charset="-128"/>
                <a:cs typeface="Arial Unicode MS" pitchFamily="34" charset="-128"/>
              </a:rPr>
              <a:t>USING TEXTURE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Animation |  Consistency |  Adding Context  |  Caution!  |  More Help</a:t>
            </a:r>
          </a:p>
        </p:txBody>
      </p:sp>
      <p:pic>
        <p:nvPicPr>
          <p:cNvPr id="3" name="Picture 2">
            <a:extLst>
              <a:ext uri="{FF2B5EF4-FFF2-40B4-BE49-F238E27FC236}">
                <a16:creationId xmlns:a16="http://schemas.microsoft.com/office/drawing/2014/main" id="{89BB97DD-C676-0743-BBBD-710AD2AA89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2792" y="2540307"/>
            <a:ext cx="1777385" cy="1777385"/>
          </a:xfrm>
          <a:prstGeom prst="rect">
            <a:avLst/>
          </a:prstGeom>
        </p:spPr>
      </p:pic>
      <p:pic>
        <p:nvPicPr>
          <p:cNvPr id="28" name="Picture 27">
            <a:extLst>
              <a:ext uri="{FF2B5EF4-FFF2-40B4-BE49-F238E27FC236}">
                <a16:creationId xmlns:a16="http://schemas.microsoft.com/office/drawing/2014/main" id="{EB00A464-320D-0E49-851A-A361B0A955C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5444" y="2558434"/>
            <a:ext cx="1866342" cy="2130119"/>
          </a:xfrm>
          <a:prstGeom prst="rect">
            <a:avLst/>
          </a:prstGeom>
        </p:spPr>
      </p:pic>
      <p:sp>
        <p:nvSpPr>
          <p:cNvPr id="27" name="TextBox 26">
            <a:extLst>
              <a:ext uri="{FF2B5EF4-FFF2-40B4-BE49-F238E27FC236}">
                <a16:creationId xmlns:a16="http://schemas.microsoft.com/office/drawing/2014/main" id="{0D541761-1CAA-4827-B2FC-E9A348500E01}"/>
              </a:ext>
            </a:extLst>
          </p:cNvPr>
          <p:cNvSpPr txBox="1"/>
          <p:nvPr/>
        </p:nvSpPr>
        <p:spPr>
          <a:xfrm>
            <a:off x="364602" y="1151343"/>
            <a:ext cx="7194438" cy="542136"/>
          </a:xfrm>
          <a:prstGeom prst="rect">
            <a:avLst/>
          </a:prstGeom>
          <a:noFill/>
        </p:spPr>
        <p:txBody>
          <a:bodyPr wrap="square" rtlCol="0">
            <a:spAutoFit/>
          </a:bodyPr>
          <a:lstStyle/>
          <a:p>
            <a:pPr>
              <a:lnSpc>
                <a:spcPts val="1800"/>
              </a:lnSpc>
              <a:spcAft>
                <a:spcPts val="1800"/>
              </a:spcAft>
            </a:pPr>
            <a:r>
              <a:rPr lang="en-US" sz="1400" dirty="0">
                <a:latin typeface="BentonSans Light" panose="02000503000000020004" pitchFamily="2" charset="0"/>
              </a:rPr>
              <a:t>Use these shapes made with gradients or make your own (see the last shape) to make your information pop and look more professional.</a:t>
            </a:r>
          </a:p>
        </p:txBody>
      </p:sp>
      <p:sp>
        <p:nvSpPr>
          <p:cNvPr id="5" name="Rectangle: Rounded Corners 4">
            <a:extLst>
              <a:ext uri="{FF2B5EF4-FFF2-40B4-BE49-F238E27FC236}">
                <a16:creationId xmlns:a16="http://schemas.microsoft.com/office/drawing/2014/main" id="{C737D5DB-6858-41AE-B2B4-F68F28E6A44E}"/>
              </a:ext>
            </a:extLst>
          </p:cNvPr>
          <p:cNvSpPr/>
          <p:nvPr/>
        </p:nvSpPr>
        <p:spPr bwMode="gray">
          <a:xfrm>
            <a:off x="10007503" y="2691884"/>
            <a:ext cx="1530489" cy="1481833"/>
          </a:xfrm>
          <a:prstGeom prst="roundRect">
            <a:avLst/>
          </a:prstGeom>
          <a:gradFill>
            <a:gsLst>
              <a:gs pos="6000">
                <a:schemeClr val="bg1"/>
              </a:gs>
              <a:gs pos="65000">
                <a:srgbClr val="E7E7E7"/>
              </a:gs>
              <a:gs pos="100000">
                <a:schemeClr val="tx2"/>
              </a:gs>
            </a:gsLst>
            <a:path path="circle">
              <a:fillToRect l="100000" t="100000"/>
            </a:path>
          </a:gra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29" name="Group 28">
            <a:extLst>
              <a:ext uri="{FF2B5EF4-FFF2-40B4-BE49-F238E27FC236}">
                <a16:creationId xmlns:a16="http://schemas.microsoft.com/office/drawing/2014/main" id="{F4AF77A3-53BD-4710-BE2C-CB9FC924AF7A}"/>
              </a:ext>
            </a:extLst>
          </p:cNvPr>
          <p:cNvGrpSpPr/>
          <p:nvPr/>
        </p:nvGrpSpPr>
        <p:grpSpPr>
          <a:xfrm>
            <a:off x="10407148" y="2788611"/>
            <a:ext cx="731198" cy="1182576"/>
            <a:chOff x="10038806" y="3483887"/>
            <a:chExt cx="566292" cy="915871"/>
          </a:xfrm>
        </p:grpSpPr>
        <p:pic>
          <p:nvPicPr>
            <p:cNvPr id="24" name="Picture 23">
              <a:extLst>
                <a:ext uri="{FF2B5EF4-FFF2-40B4-BE49-F238E27FC236}">
                  <a16:creationId xmlns:a16="http://schemas.microsoft.com/office/drawing/2014/main" id="{C2A70D88-0A58-4B4D-8426-82E9166BE5A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4168" r="55183"/>
            <a:stretch/>
          </p:blipFill>
          <p:spPr>
            <a:xfrm>
              <a:off x="10038806" y="3483887"/>
              <a:ext cx="357434" cy="879341"/>
            </a:xfrm>
            <a:prstGeom prst="rect">
              <a:avLst/>
            </a:prstGeom>
          </p:spPr>
        </p:pic>
        <p:pic>
          <p:nvPicPr>
            <p:cNvPr id="25" name="Picture 24">
              <a:extLst>
                <a:ext uri="{FF2B5EF4-FFF2-40B4-BE49-F238E27FC236}">
                  <a16:creationId xmlns:a16="http://schemas.microsoft.com/office/drawing/2014/main" id="{E9915645-9DB0-5D42-8663-33E2F19C79F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42042" r="35503"/>
            <a:stretch/>
          </p:blipFill>
          <p:spPr>
            <a:xfrm>
              <a:off x="10368153" y="3520416"/>
              <a:ext cx="236945" cy="879342"/>
            </a:xfrm>
            <a:prstGeom prst="rect">
              <a:avLst/>
            </a:prstGeom>
          </p:spPr>
        </p:pic>
      </p:grpSp>
      <p:grpSp>
        <p:nvGrpSpPr>
          <p:cNvPr id="42" name="Group 41">
            <a:extLst>
              <a:ext uri="{FF2B5EF4-FFF2-40B4-BE49-F238E27FC236}">
                <a16:creationId xmlns:a16="http://schemas.microsoft.com/office/drawing/2014/main" id="{98C59361-F13E-48FD-B116-66595F2E5081}"/>
              </a:ext>
            </a:extLst>
          </p:cNvPr>
          <p:cNvGrpSpPr/>
          <p:nvPr/>
        </p:nvGrpSpPr>
        <p:grpSpPr>
          <a:xfrm>
            <a:off x="7404230" y="2788611"/>
            <a:ext cx="731198" cy="1182576"/>
            <a:chOff x="10038806" y="3483887"/>
            <a:chExt cx="566292" cy="915871"/>
          </a:xfrm>
        </p:grpSpPr>
        <p:pic>
          <p:nvPicPr>
            <p:cNvPr id="43" name="Picture 42">
              <a:extLst>
                <a:ext uri="{FF2B5EF4-FFF2-40B4-BE49-F238E27FC236}">
                  <a16:creationId xmlns:a16="http://schemas.microsoft.com/office/drawing/2014/main" id="{BE0F653F-1012-4531-BEC2-174557D49BE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4168" r="55183"/>
            <a:stretch/>
          </p:blipFill>
          <p:spPr>
            <a:xfrm>
              <a:off x="10038806" y="3483887"/>
              <a:ext cx="357434" cy="879341"/>
            </a:xfrm>
            <a:prstGeom prst="rect">
              <a:avLst/>
            </a:prstGeom>
          </p:spPr>
        </p:pic>
        <p:pic>
          <p:nvPicPr>
            <p:cNvPr id="44" name="Picture 43">
              <a:extLst>
                <a:ext uri="{FF2B5EF4-FFF2-40B4-BE49-F238E27FC236}">
                  <a16:creationId xmlns:a16="http://schemas.microsoft.com/office/drawing/2014/main" id="{90361127-2844-4E33-A749-441F7502733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42042" r="35503"/>
            <a:stretch/>
          </p:blipFill>
          <p:spPr>
            <a:xfrm>
              <a:off x="10368153" y="3520416"/>
              <a:ext cx="236945" cy="879342"/>
            </a:xfrm>
            <a:prstGeom prst="rect">
              <a:avLst/>
            </a:prstGeom>
          </p:spPr>
        </p:pic>
      </p:grpSp>
      <p:grpSp>
        <p:nvGrpSpPr>
          <p:cNvPr id="45" name="Group 44">
            <a:extLst>
              <a:ext uri="{FF2B5EF4-FFF2-40B4-BE49-F238E27FC236}">
                <a16:creationId xmlns:a16="http://schemas.microsoft.com/office/drawing/2014/main" id="{44E7914C-A24F-49AE-AF91-A8EE803DDAC2}"/>
              </a:ext>
            </a:extLst>
          </p:cNvPr>
          <p:cNvGrpSpPr/>
          <p:nvPr/>
        </p:nvGrpSpPr>
        <p:grpSpPr>
          <a:xfrm>
            <a:off x="4306717" y="2788611"/>
            <a:ext cx="731198" cy="1182576"/>
            <a:chOff x="10038806" y="3483887"/>
            <a:chExt cx="566292" cy="915871"/>
          </a:xfrm>
        </p:grpSpPr>
        <p:pic>
          <p:nvPicPr>
            <p:cNvPr id="46" name="Picture 45">
              <a:extLst>
                <a:ext uri="{FF2B5EF4-FFF2-40B4-BE49-F238E27FC236}">
                  <a16:creationId xmlns:a16="http://schemas.microsoft.com/office/drawing/2014/main" id="{BC75A2E6-97A0-4B06-9B99-5F339F4532B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4168" r="55183"/>
            <a:stretch/>
          </p:blipFill>
          <p:spPr>
            <a:xfrm>
              <a:off x="10038806" y="3483887"/>
              <a:ext cx="357434" cy="879341"/>
            </a:xfrm>
            <a:prstGeom prst="rect">
              <a:avLst/>
            </a:prstGeom>
          </p:spPr>
        </p:pic>
        <p:pic>
          <p:nvPicPr>
            <p:cNvPr id="47" name="Picture 46">
              <a:extLst>
                <a:ext uri="{FF2B5EF4-FFF2-40B4-BE49-F238E27FC236}">
                  <a16:creationId xmlns:a16="http://schemas.microsoft.com/office/drawing/2014/main" id="{40AFCFDF-36C3-4348-966C-A0D11E0DE29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42042" r="35503"/>
            <a:stretch/>
          </p:blipFill>
          <p:spPr>
            <a:xfrm>
              <a:off x="10368153" y="3520416"/>
              <a:ext cx="236945" cy="879342"/>
            </a:xfrm>
            <a:prstGeom prst="rect">
              <a:avLst/>
            </a:prstGeom>
          </p:spPr>
        </p:pic>
      </p:grpSp>
      <p:grpSp>
        <p:nvGrpSpPr>
          <p:cNvPr id="48" name="Group 47">
            <a:extLst>
              <a:ext uri="{FF2B5EF4-FFF2-40B4-BE49-F238E27FC236}">
                <a16:creationId xmlns:a16="http://schemas.microsoft.com/office/drawing/2014/main" id="{F0E670E2-6730-4268-99CB-E55A0872C0E6}"/>
              </a:ext>
            </a:extLst>
          </p:cNvPr>
          <p:cNvGrpSpPr/>
          <p:nvPr/>
        </p:nvGrpSpPr>
        <p:grpSpPr>
          <a:xfrm>
            <a:off x="1104993" y="2788611"/>
            <a:ext cx="731198" cy="1182576"/>
            <a:chOff x="10038806" y="3483887"/>
            <a:chExt cx="566292" cy="915871"/>
          </a:xfrm>
        </p:grpSpPr>
        <p:pic>
          <p:nvPicPr>
            <p:cNvPr id="49" name="Picture 48">
              <a:extLst>
                <a:ext uri="{FF2B5EF4-FFF2-40B4-BE49-F238E27FC236}">
                  <a16:creationId xmlns:a16="http://schemas.microsoft.com/office/drawing/2014/main" id="{CE89BEB0-4DCB-4848-AFB4-F41DA973BFC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4168" r="55183"/>
            <a:stretch/>
          </p:blipFill>
          <p:spPr>
            <a:xfrm>
              <a:off x="10038806" y="3483887"/>
              <a:ext cx="357434" cy="879341"/>
            </a:xfrm>
            <a:prstGeom prst="rect">
              <a:avLst/>
            </a:prstGeom>
          </p:spPr>
        </p:pic>
        <p:pic>
          <p:nvPicPr>
            <p:cNvPr id="50" name="Picture 49">
              <a:extLst>
                <a:ext uri="{FF2B5EF4-FFF2-40B4-BE49-F238E27FC236}">
                  <a16:creationId xmlns:a16="http://schemas.microsoft.com/office/drawing/2014/main" id="{B8B6C575-522E-4E23-8E8A-6D96D7CB0B1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42042" r="35503"/>
            <a:stretch/>
          </p:blipFill>
          <p:spPr>
            <a:xfrm>
              <a:off x="10368153" y="3520416"/>
              <a:ext cx="236945" cy="879342"/>
            </a:xfrm>
            <a:prstGeom prst="rect">
              <a:avLst/>
            </a:prstGeom>
          </p:spPr>
        </p:pic>
      </p:grpSp>
      <p:sp>
        <p:nvSpPr>
          <p:cNvPr id="53" name="TextBox 52">
            <a:extLst>
              <a:ext uri="{FF2B5EF4-FFF2-40B4-BE49-F238E27FC236}">
                <a16:creationId xmlns:a16="http://schemas.microsoft.com/office/drawing/2014/main" id="{87A8CC0C-3D96-44AC-AE84-439C0C1D6CEC}"/>
              </a:ext>
            </a:extLst>
          </p:cNvPr>
          <p:cNvSpPr txBox="1"/>
          <p:nvPr/>
        </p:nvSpPr>
        <p:spPr>
          <a:xfrm>
            <a:off x="3552130" y="4808767"/>
            <a:ext cx="5924034" cy="307777"/>
          </a:xfrm>
          <a:prstGeom prst="rect">
            <a:avLst/>
          </a:prstGeom>
          <a:noFill/>
        </p:spPr>
        <p:txBody>
          <a:bodyPr wrap="square" rtlCol="0">
            <a:spAutoFit/>
          </a:bodyPr>
          <a:lstStyle/>
          <a:p>
            <a:pPr algn="ctr"/>
            <a:r>
              <a:rPr lang="en-US" sz="1400" dirty="0">
                <a:latin typeface="BentonSans Medium" panose="02000503000000020004" pitchFamily="2" charset="0"/>
              </a:rPr>
              <a:t>You Can Make These Too!</a:t>
            </a:r>
          </a:p>
        </p:txBody>
      </p:sp>
      <p:sp>
        <p:nvSpPr>
          <p:cNvPr id="31" name="TextBox 30">
            <a:extLst>
              <a:ext uri="{FF2B5EF4-FFF2-40B4-BE49-F238E27FC236}">
                <a16:creationId xmlns:a16="http://schemas.microsoft.com/office/drawing/2014/main" id="{7ADA8AF1-A49B-A84D-8328-0BEB3CA7701D}"/>
              </a:ext>
            </a:extLst>
          </p:cNvPr>
          <p:cNvSpPr txBox="1"/>
          <p:nvPr/>
        </p:nvSpPr>
        <p:spPr>
          <a:xfrm>
            <a:off x="4205879" y="5169270"/>
            <a:ext cx="4616537" cy="1381981"/>
          </a:xfrm>
          <a:prstGeom prst="rect">
            <a:avLst/>
          </a:prstGeom>
          <a:noFill/>
        </p:spPr>
        <p:txBody>
          <a:bodyPr wrap="square" rtlCol="0">
            <a:spAutoFit/>
          </a:bodyPr>
          <a:lstStyle/>
          <a:p>
            <a:pPr algn="ctr">
              <a:lnSpc>
                <a:spcPts val="1840"/>
              </a:lnSpc>
              <a:spcAft>
                <a:spcPts val="600"/>
              </a:spcAft>
              <a:buClr>
                <a:schemeClr val="accent1"/>
              </a:buClr>
            </a:pPr>
            <a:r>
              <a:rPr lang="en-US" sz="1200" b="1" dirty="0">
                <a:latin typeface="BentonSans Light" panose="02000503000000020004" pitchFamily="2" charset="0"/>
              </a:rPr>
              <a:t>1. </a:t>
            </a:r>
            <a:r>
              <a:rPr lang="en-US" sz="1200" dirty="0">
                <a:latin typeface="BentonSans Light" panose="02000503000000020004" pitchFamily="2" charset="0"/>
              </a:rPr>
              <a:t>Add a gradient by right clicking the shape, click format shape, fill gradient (for more subtly gradients use lighter shades)</a:t>
            </a:r>
          </a:p>
          <a:p>
            <a:pPr algn="ctr">
              <a:lnSpc>
                <a:spcPts val="1840"/>
              </a:lnSpc>
              <a:spcAft>
                <a:spcPts val="600"/>
              </a:spcAft>
              <a:buClr>
                <a:schemeClr val="accent1"/>
              </a:buClr>
            </a:pPr>
            <a:r>
              <a:rPr lang="en-US" sz="1200" b="1" dirty="0">
                <a:latin typeface="BentonSans Light" panose="02000503000000020004" pitchFamily="2" charset="0"/>
              </a:rPr>
              <a:t> 2. </a:t>
            </a:r>
            <a:r>
              <a:rPr lang="en-US" sz="1200" dirty="0">
                <a:latin typeface="BentonSans Light" panose="02000503000000020004" pitchFamily="2" charset="0"/>
              </a:rPr>
              <a:t>Copy the first shape, enlarge, flip and send to the background to give illusion of a bevel</a:t>
            </a:r>
          </a:p>
          <a:p>
            <a:pPr algn="ctr">
              <a:lnSpc>
                <a:spcPts val="1840"/>
              </a:lnSpc>
              <a:spcAft>
                <a:spcPts val="600"/>
              </a:spcAft>
              <a:buClr>
                <a:schemeClr val="accent1"/>
              </a:buClr>
            </a:pPr>
            <a:r>
              <a:rPr lang="en-US" sz="1200" b="1" dirty="0">
                <a:latin typeface="BentonSans Light" panose="02000503000000020004" pitchFamily="2" charset="0"/>
              </a:rPr>
              <a:t>3. </a:t>
            </a:r>
            <a:r>
              <a:rPr lang="en-US" sz="1200" dirty="0">
                <a:latin typeface="BentonSans Light" panose="02000503000000020004" pitchFamily="2" charset="0"/>
              </a:rPr>
              <a:t>Add a drop shadow to give it depth and a pop!</a:t>
            </a:r>
            <a:endParaRPr lang="en-US" sz="1200" dirty="0">
              <a:latin typeface="BentonSans" panose="02000503000000020004" pitchFamily="2" charset="0"/>
            </a:endParaRPr>
          </a:p>
        </p:txBody>
      </p:sp>
      <p:pic>
        <p:nvPicPr>
          <p:cNvPr id="10" name="Picture 9">
            <a:extLst>
              <a:ext uri="{FF2B5EF4-FFF2-40B4-BE49-F238E27FC236}">
                <a16:creationId xmlns:a16="http://schemas.microsoft.com/office/drawing/2014/main" id="{5F8DA2F6-AE94-674A-AB3B-48DC53D68868}"/>
              </a:ext>
            </a:extLst>
          </p:cNvPr>
          <p:cNvPicPr>
            <a:picLocks noChangeAspect="1"/>
          </p:cNvPicPr>
          <p:nvPr/>
        </p:nvPicPr>
        <p:blipFill rotWithShape="1">
          <a:blip r:embed="rId7"/>
          <a:srcRect l="-23503"/>
          <a:stretch/>
        </p:blipFill>
        <p:spPr>
          <a:xfrm rot="152000">
            <a:off x="7255330" y="4166060"/>
            <a:ext cx="2841207" cy="940878"/>
          </a:xfrm>
          <a:prstGeom prst="rect">
            <a:avLst/>
          </a:prstGeom>
        </p:spPr>
      </p:pic>
    </p:spTree>
    <p:extLst>
      <p:ext uri="{BB962C8B-B14F-4D97-AF65-F5344CB8AC3E}">
        <p14:creationId xmlns:p14="http://schemas.microsoft.com/office/powerpoint/2010/main" val="2822391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1piechartForBP">
            <a:extLst>
              <a:ext uri="{FF2B5EF4-FFF2-40B4-BE49-F238E27FC236}">
                <a16:creationId xmlns:a16="http://schemas.microsoft.com/office/drawing/2014/main" id="{1FAB0B40-B3F7-4168-8A8B-31A2F8BA52CF}"/>
              </a:ext>
            </a:extLst>
          </p:cNvPr>
          <p:cNvGraphicFramePr>
            <a:graphicFrameLocks noChangeAspect="1"/>
          </p:cNvGraphicFramePr>
          <p:nvPr>
            <p:custDataLst>
              <p:tags r:id="rId1"/>
            </p:custDataLst>
          </p:nvPr>
        </p:nvGraphicFramePr>
        <p:xfrm>
          <a:off x="3549622" y="2829556"/>
          <a:ext cx="6085375" cy="3696839"/>
        </p:xfrm>
        <a:graphic>
          <a:graphicData uri="http://schemas.openxmlformats.org/drawingml/2006/chart">
            <c:chart xmlns:c="http://schemas.openxmlformats.org/drawingml/2006/chart" xmlns:r="http://schemas.openxmlformats.org/officeDocument/2006/relationships" r:id="rId3"/>
          </a:graphicData>
        </a:graphic>
      </p:graphicFrame>
      <p:sp>
        <p:nvSpPr>
          <p:cNvPr id="26" name="KPI1Title">
            <a:extLst>
              <a:ext uri="{FF2B5EF4-FFF2-40B4-BE49-F238E27FC236}">
                <a16:creationId xmlns:a16="http://schemas.microsoft.com/office/drawing/2014/main" id="{72A77606-DBBE-43EE-A1B7-DCF1034C03E5}"/>
              </a:ext>
            </a:extLst>
          </p:cNvPr>
          <p:cNvSpPr>
            <a:spLocks noChangeArrowheads="1"/>
          </p:cNvSpPr>
          <p:nvPr/>
        </p:nvSpPr>
        <p:spPr bwMode="gray">
          <a:xfrm>
            <a:off x="4290944" y="2138012"/>
            <a:ext cx="3213490" cy="198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5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25"/>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25"/>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0" dirty="0">
                <a:latin typeface="BentonSans Light" panose="02000503000000020004" pitchFamily="2" charset="0"/>
              </a:rPr>
              <a:t>People Who </a:t>
            </a:r>
            <a:r>
              <a:rPr lang="en-US" altLang="en-US" sz="1400" b="0" dirty="0">
                <a:latin typeface="BentonSans" panose="02000503000000020004" pitchFamily="2" charset="0"/>
              </a:rPr>
              <a:t>Love Design</a:t>
            </a:r>
          </a:p>
        </p:txBody>
      </p:sp>
      <p:sp>
        <p:nvSpPr>
          <p:cNvPr id="30" name="TextBox 29">
            <a:extLst>
              <a:ext uri="{FF2B5EF4-FFF2-40B4-BE49-F238E27FC236}">
                <a16:creationId xmlns:a16="http://schemas.microsoft.com/office/drawing/2014/main" id="{2385F067-3976-421B-B314-FC9DBB108484}"/>
              </a:ext>
            </a:extLst>
          </p:cNvPr>
          <p:cNvSpPr txBox="1"/>
          <p:nvPr/>
        </p:nvSpPr>
        <p:spPr>
          <a:xfrm>
            <a:off x="364602" y="679901"/>
            <a:ext cx="7610998" cy="830997"/>
          </a:xfrm>
          <a:prstGeom prst="rect">
            <a:avLst/>
          </a:prstGeom>
          <a:noFill/>
        </p:spPr>
        <p:txBody>
          <a:bodyPr wrap="square" rtlCol="0">
            <a:spAutoFit/>
          </a:bodyPr>
          <a:lstStyle/>
          <a:p>
            <a:r>
              <a:rPr lang="en-US" sz="2400" dirty="0">
                <a:latin typeface="BentonSans Medium" panose="02000603000000020004" pitchFamily="2" charset="0"/>
              </a:rPr>
              <a:t>Deep Dive </a:t>
            </a:r>
            <a:r>
              <a:rPr lang="en-US" sz="2400" dirty="0">
                <a:latin typeface="BentonSans Light" panose="02000503000000020004" pitchFamily="2" charset="0"/>
              </a:rPr>
              <a:t>by Adding Depth with Animation</a:t>
            </a:r>
          </a:p>
          <a:p>
            <a:endParaRPr lang="en-US" sz="2400" dirty="0">
              <a:latin typeface="BentonSans Book" panose="02000503000000020004" pitchFamily="2" charset="0"/>
            </a:endParaRPr>
          </a:p>
        </p:txBody>
      </p:sp>
      <p:sp>
        <p:nvSpPr>
          <p:cNvPr id="31" name="TextBox 30">
            <a:extLst>
              <a:ext uri="{FF2B5EF4-FFF2-40B4-BE49-F238E27FC236}">
                <a16:creationId xmlns:a16="http://schemas.microsoft.com/office/drawing/2014/main" id="{85FB8E95-B8CB-4E7F-981A-D6A3AE37F371}"/>
              </a:ext>
            </a:extLst>
          </p:cNvPr>
          <p:cNvSpPr txBox="1"/>
          <p:nvPr/>
        </p:nvSpPr>
        <p:spPr>
          <a:xfrm>
            <a:off x="364602" y="363034"/>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a:solidFill>
                  <a:schemeClr val="bg1">
                    <a:lumMod val="75000"/>
                  </a:schemeClr>
                </a:solidFill>
                <a:latin typeface="BentonSans" panose="02000503000000020004" pitchFamily="2" charset="0"/>
                <a:ea typeface="Arial Unicode MS" pitchFamily="34" charset="-128"/>
              </a:rPr>
              <a:t>Using Texture </a:t>
            </a:r>
            <a:r>
              <a:rPr lang="en-US" sz="1200" kern="0" dirty="0">
                <a:latin typeface="BentonSans" panose="02000503000000020004" pitchFamily="2" charset="0"/>
                <a:ea typeface="Arial Unicode MS" pitchFamily="34" charset="-128"/>
                <a:cs typeface="Arial Unicode MS" pitchFamily="34" charset="-128"/>
              </a:rPr>
              <a:t>| </a:t>
            </a:r>
            <a:r>
              <a:rPr lang="en-US" sz="1200" kern="0" dirty="0">
                <a:latin typeface="BentonSans" panose="02000503000000020004" pitchFamily="2" charset="0"/>
                <a:ea typeface="Arial Unicode MS" pitchFamily="34" charset="-128"/>
              </a:rPr>
              <a:t> ANIMATION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Consistency |  Adding Context  |  Caution!  |  More Help</a:t>
            </a:r>
          </a:p>
        </p:txBody>
      </p:sp>
      <p:sp>
        <p:nvSpPr>
          <p:cNvPr id="32" name="TextBox 31">
            <a:extLst>
              <a:ext uri="{FF2B5EF4-FFF2-40B4-BE49-F238E27FC236}">
                <a16:creationId xmlns:a16="http://schemas.microsoft.com/office/drawing/2014/main" id="{00E77C05-E94A-477F-9041-048D28B77C21}"/>
              </a:ext>
            </a:extLst>
          </p:cNvPr>
          <p:cNvSpPr txBox="1"/>
          <p:nvPr/>
        </p:nvSpPr>
        <p:spPr>
          <a:xfrm>
            <a:off x="364603" y="1151343"/>
            <a:ext cx="11034918" cy="553998"/>
          </a:xfrm>
          <a:prstGeom prst="rect">
            <a:avLst/>
          </a:prstGeom>
          <a:noFill/>
        </p:spPr>
        <p:txBody>
          <a:bodyPr wrap="square" rtlCol="0">
            <a:spAutoFit/>
          </a:bodyPr>
          <a:lstStyle/>
          <a:p>
            <a:pPr>
              <a:lnSpc>
                <a:spcPts val="1800"/>
              </a:lnSpc>
            </a:pPr>
            <a:r>
              <a:rPr lang="en-US" sz="1400" dirty="0">
                <a:latin typeface="BentonSans Light" panose="02000503000000020004" pitchFamily="2" charset="0"/>
              </a:rPr>
              <a:t>By adding “animation layers” to your graphics you can keep the focus on what you want to talk about, when you want to talk about it. Highlight your first point, then fade it out while highlighting your next! </a:t>
            </a:r>
            <a:r>
              <a:rPr lang="en-US" sz="1400" dirty="0">
                <a:latin typeface="BentonSans Regular" panose="02000503000000020004" pitchFamily="2" charset="0"/>
              </a:rPr>
              <a:t>Click “present” and then click through to view full example.</a:t>
            </a:r>
          </a:p>
        </p:txBody>
      </p:sp>
      <p:sp>
        <p:nvSpPr>
          <p:cNvPr id="34" name="TextBox 33">
            <a:extLst>
              <a:ext uri="{FF2B5EF4-FFF2-40B4-BE49-F238E27FC236}">
                <a16:creationId xmlns:a16="http://schemas.microsoft.com/office/drawing/2014/main" id="{9D586E6A-B238-496E-A15B-E5E5CFCDA8AD}"/>
              </a:ext>
            </a:extLst>
          </p:cNvPr>
          <p:cNvSpPr txBox="1"/>
          <p:nvPr/>
        </p:nvSpPr>
        <p:spPr>
          <a:xfrm>
            <a:off x="8314245" y="5494394"/>
            <a:ext cx="1273335"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latin typeface="BentonSans Book" panose="02000503000000020004" pitchFamily="2" charset="0"/>
                <a:ea typeface="Arial Unicode MS" pitchFamily="34" charset="-128"/>
                <a:cs typeface="Arial Unicode MS" pitchFamily="34" charset="-128"/>
              </a:rPr>
              <a:t>Customers</a:t>
            </a:r>
            <a:endParaRPr lang="en-US" sz="800" kern="0" dirty="0">
              <a:latin typeface="BentonSans Book" panose="02000503000000020004" pitchFamily="2" charset="0"/>
              <a:ea typeface="Arial Unicode MS" pitchFamily="34" charset="-128"/>
              <a:cs typeface="Arial Unicode MS" pitchFamily="34" charset="-128"/>
            </a:endParaRPr>
          </a:p>
        </p:txBody>
      </p:sp>
      <p:sp>
        <p:nvSpPr>
          <p:cNvPr id="35" name="Block Arc 34">
            <a:extLst>
              <a:ext uri="{FF2B5EF4-FFF2-40B4-BE49-F238E27FC236}">
                <a16:creationId xmlns:a16="http://schemas.microsoft.com/office/drawing/2014/main" id="{C022D3A6-2EDF-49AE-95F2-25997E52B0DF}"/>
              </a:ext>
            </a:extLst>
          </p:cNvPr>
          <p:cNvSpPr/>
          <p:nvPr/>
        </p:nvSpPr>
        <p:spPr bwMode="gray">
          <a:xfrm>
            <a:off x="3963859" y="2703519"/>
            <a:ext cx="3759217" cy="3759217"/>
          </a:xfrm>
          <a:prstGeom prst="blockArc">
            <a:avLst>
              <a:gd name="adj1" fmla="val 16098350"/>
              <a:gd name="adj2" fmla="val 9997746"/>
              <a:gd name="adj3" fmla="val 25079"/>
            </a:avLst>
          </a:prstGeom>
          <a:solidFill>
            <a:schemeClr val="accent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TextBox 20">
            <a:extLst>
              <a:ext uri="{FF2B5EF4-FFF2-40B4-BE49-F238E27FC236}">
                <a16:creationId xmlns:a16="http://schemas.microsoft.com/office/drawing/2014/main" id="{A05C0CA3-0871-4451-AFEE-EF281DE26205}"/>
              </a:ext>
            </a:extLst>
          </p:cNvPr>
          <p:cNvSpPr txBox="1"/>
          <p:nvPr/>
        </p:nvSpPr>
        <p:spPr>
          <a:xfrm>
            <a:off x="6305335" y="4226099"/>
            <a:ext cx="1896486"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kern="0" dirty="0">
                <a:solidFill>
                  <a:schemeClr val="bg1"/>
                </a:solidFill>
                <a:latin typeface="BentonSans Medium" panose="02000603000000020004" pitchFamily="2" charset="0"/>
                <a:ea typeface="Arial Unicode MS" pitchFamily="34" charset="-128"/>
                <a:cs typeface="Arial Unicode MS" pitchFamily="34" charset="-128"/>
              </a:rPr>
              <a:t>71%</a:t>
            </a:r>
          </a:p>
        </p:txBody>
      </p:sp>
      <p:sp>
        <p:nvSpPr>
          <p:cNvPr id="37" name="Block Arc 36">
            <a:extLst>
              <a:ext uri="{FF2B5EF4-FFF2-40B4-BE49-F238E27FC236}">
                <a16:creationId xmlns:a16="http://schemas.microsoft.com/office/drawing/2014/main" id="{2EE36D6A-AB98-4B47-B835-000F5F5A52EE}"/>
              </a:ext>
            </a:extLst>
          </p:cNvPr>
          <p:cNvSpPr/>
          <p:nvPr/>
        </p:nvSpPr>
        <p:spPr bwMode="gray">
          <a:xfrm>
            <a:off x="3960738" y="2702121"/>
            <a:ext cx="3759217" cy="3759217"/>
          </a:xfrm>
          <a:prstGeom prst="blockArc">
            <a:avLst>
              <a:gd name="adj1" fmla="val 9718900"/>
              <a:gd name="adj2" fmla="val 14998486"/>
              <a:gd name="adj3" fmla="val 25094"/>
            </a:avLst>
          </a:prstGeom>
          <a:solidFill>
            <a:srgbClr val="11AAE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Block Arc 38">
            <a:extLst>
              <a:ext uri="{FF2B5EF4-FFF2-40B4-BE49-F238E27FC236}">
                <a16:creationId xmlns:a16="http://schemas.microsoft.com/office/drawing/2014/main" id="{2BCF7A6E-32DA-4671-BFB3-72282B428EC8}"/>
              </a:ext>
            </a:extLst>
          </p:cNvPr>
          <p:cNvSpPr/>
          <p:nvPr/>
        </p:nvSpPr>
        <p:spPr bwMode="gray">
          <a:xfrm>
            <a:off x="3960738" y="2691942"/>
            <a:ext cx="3759217" cy="3759217"/>
          </a:xfrm>
          <a:prstGeom prst="blockArc">
            <a:avLst>
              <a:gd name="adj1" fmla="val 14819899"/>
              <a:gd name="adj2" fmla="val 16349087"/>
              <a:gd name="adj3" fmla="val 25180"/>
            </a:avLst>
          </a:prstGeom>
          <a:solidFill>
            <a:srgbClr val="2675BC"/>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DD5E25EB-3E96-43B2-8020-774E109BC1FB}"/>
              </a:ext>
            </a:extLst>
          </p:cNvPr>
          <p:cNvSpPr txBox="1"/>
          <p:nvPr/>
        </p:nvSpPr>
        <p:spPr>
          <a:xfrm>
            <a:off x="3634132" y="3766837"/>
            <a:ext cx="1896486"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kern="0" dirty="0">
                <a:solidFill>
                  <a:schemeClr val="bg1"/>
                </a:solidFill>
                <a:latin typeface="BentonSans Medium" panose="02000603000000020004" pitchFamily="2" charset="0"/>
                <a:ea typeface="Arial Unicode MS" pitchFamily="34" charset="-128"/>
              </a:rPr>
              <a:t>23%</a:t>
            </a:r>
          </a:p>
        </p:txBody>
      </p:sp>
      <p:sp>
        <p:nvSpPr>
          <p:cNvPr id="23" name="TextBox 22">
            <a:extLst>
              <a:ext uri="{FF2B5EF4-FFF2-40B4-BE49-F238E27FC236}">
                <a16:creationId xmlns:a16="http://schemas.microsoft.com/office/drawing/2014/main" id="{B3530258-76CD-4040-B27C-20C788575CDC}"/>
              </a:ext>
            </a:extLst>
          </p:cNvPr>
          <p:cNvSpPr txBox="1"/>
          <p:nvPr/>
        </p:nvSpPr>
        <p:spPr>
          <a:xfrm>
            <a:off x="4649524" y="2938145"/>
            <a:ext cx="1896486"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kern="0" dirty="0">
                <a:solidFill>
                  <a:schemeClr val="bg1"/>
                </a:solidFill>
                <a:latin typeface="BentonSans Medium" panose="02000603000000020004" pitchFamily="2" charset="0"/>
                <a:ea typeface="Arial Unicode MS" pitchFamily="34" charset="-128"/>
              </a:rPr>
              <a:t>6%</a:t>
            </a:r>
          </a:p>
        </p:txBody>
      </p:sp>
      <p:cxnSp>
        <p:nvCxnSpPr>
          <p:cNvPr id="66" name="Straight Connector 65">
            <a:extLst>
              <a:ext uri="{FF2B5EF4-FFF2-40B4-BE49-F238E27FC236}">
                <a16:creationId xmlns:a16="http://schemas.microsoft.com/office/drawing/2014/main" id="{BAD87C9B-E632-4B2E-9E03-4BBCDE755EE3}"/>
              </a:ext>
            </a:extLst>
          </p:cNvPr>
          <p:cNvCxnSpPr>
            <a:cxnSpLocks/>
          </p:cNvCxnSpPr>
          <p:nvPr/>
        </p:nvCxnSpPr>
        <p:spPr>
          <a:xfrm>
            <a:off x="7715250" y="4418714"/>
            <a:ext cx="1600200" cy="0"/>
          </a:xfrm>
          <a:prstGeom prst="line">
            <a:avLst/>
          </a:prstGeom>
          <a:ln w="158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B7BE5FC-84F1-4E95-B002-1C47A49410A2}"/>
              </a:ext>
            </a:extLst>
          </p:cNvPr>
          <p:cNvCxnSpPr>
            <a:cxnSpLocks/>
          </p:cNvCxnSpPr>
          <p:nvPr/>
        </p:nvCxnSpPr>
        <p:spPr>
          <a:xfrm>
            <a:off x="1936212" y="3980080"/>
            <a:ext cx="2244112" cy="0"/>
          </a:xfrm>
          <a:prstGeom prst="line">
            <a:avLst/>
          </a:prstGeom>
          <a:ln w="15875">
            <a:solidFill>
              <a:srgbClr val="11AAE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759D88F-957E-4687-97F5-CB557A52023B}"/>
              </a:ext>
            </a:extLst>
          </p:cNvPr>
          <p:cNvCxnSpPr>
            <a:cxnSpLocks/>
          </p:cNvCxnSpPr>
          <p:nvPr/>
        </p:nvCxnSpPr>
        <p:spPr>
          <a:xfrm>
            <a:off x="2064544" y="3122811"/>
            <a:ext cx="3237638" cy="0"/>
          </a:xfrm>
          <a:prstGeom prst="line">
            <a:avLst/>
          </a:prstGeom>
          <a:ln w="15875">
            <a:solidFill>
              <a:srgbClr val="2675B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935720A-EC7C-49C6-8338-A667EFF6F9B8}"/>
              </a:ext>
            </a:extLst>
          </p:cNvPr>
          <p:cNvSpPr txBox="1"/>
          <p:nvPr/>
        </p:nvSpPr>
        <p:spPr>
          <a:xfrm>
            <a:off x="2121363" y="2841131"/>
            <a:ext cx="244209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solidFill>
                  <a:schemeClr val="tx2">
                    <a:lumMod val="10000"/>
                  </a:schemeClr>
                </a:solidFill>
                <a:latin typeface="BentonSans Book" panose="02000503000000020004" pitchFamily="2" charset="0"/>
                <a:ea typeface="Arial Unicode MS" pitchFamily="34" charset="-128"/>
                <a:cs typeface="Arial Unicode MS" pitchFamily="34" charset="-128"/>
              </a:rPr>
              <a:t>Metro Ticket Machines</a:t>
            </a:r>
          </a:p>
        </p:txBody>
      </p:sp>
      <p:sp>
        <p:nvSpPr>
          <p:cNvPr id="71" name="TextBox 70">
            <a:extLst>
              <a:ext uri="{FF2B5EF4-FFF2-40B4-BE49-F238E27FC236}">
                <a16:creationId xmlns:a16="http://schemas.microsoft.com/office/drawing/2014/main" id="{46B3EF9A-1A31-4C67-BEE7-A512D427C6A3}"/>
              </a:ext>
            </a:extLst>
          </p:cNvPr>
          <p:cNvSpPr txBox="1"/>
          <p:nvPr/>
        </p:nvSpPr>
        <p:spPr>
          <a:xfrm>
            <a:off x="1971912" y="3705282"/>
            <a:ext cx="1473315"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solidFill>
                  <a:schemeClr val="tx2">
                    <a:lumMod val="10000"/>
                  </a:schemeClr>
                </a:solidFill>
                <a:latin typeface="BentonSans Book" panose="02000503000000020004" pitchFamily="2" charset="0"/>
                <a:ea typeface="Arial Unicode MS" pitchFamily="34" charset="-128"/>
                <a:cs typeface="Arial Unicode MS" pitchFamily="34" charset="-128"/>
              </a:rPr>
              <a:t>Darth Vader</a:t>
            </a:r>
          </a:p>
        </p:txBody>
      </p:sp>
      <p:sp>
        <p:nvSpPr>
          <p:cNvPr id="72" name="TextBox 71">
            <a:extLst>
              <a:ext uri="{FF2B5EF4-FFF2-40B4-BE49-F238E27FC236}">
                <a16:creationId xmlns:a16="http://schemas.microsoft.com/office/drawing/2014/main" id="{519AD5B6-3B23-413E-975A-8600A4A80EB7}"/>
              </a:ext>
            </a:extLst>
          </p:cNvPr>
          <p:cNvSpPr txBox="1"/>
          <p:nvPr/>
        </p:nvSpPr>
        <p:spPr>
          <a:xfrm>
            <a:off x="8236692" y="4172493"/>
            <a:ext cx="244209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solidFill>
                  <a:schemeClr val="tx2">
                    <a:lumMod val="10000"/>
                  </a:schemeClr>
                </a:solidFill>
                <a:latin typeface="BentonSans Book" panose="02000503000000020004" pitchFamily="2" charset="0"/>
                <a:ea typeface="Arial Unicode MS" pitchFamily="34" charset="-128"/>
                <a:cs typeface="Arial Unicode MS" pitchFamily="34" charset="-128"/>
              </a:rPr>
              <a:t>Customers</a:t>
            </a:r>
          </a:p>
        </p:txBody>
      </p:sp>
    </p:spTree>
    <p:extLst>
      <p:ext uri="{BB962C8B-B14F-4D97-AF65-F5344CB8AC3E}">
        <p14:creationId xmlns:p14="http://schemas.microsoft.com/office/powerpoint/2010/main" val="395730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66"/>
                                        </p:tgtEl>
                                      </p:cBhvr>
                                    </p:animEffect>
                                    <p:set>
                                      <p:cBhvr>
                                        <p:cTn id="21" dur="1" fill="hold">
                                          <p:stCondLst>
                                            <p:cond delay="499"/>
                                          </p:stCondLst>
                                        </p:cTn>
                                        <p:tgtEl>
                                          <p:spTgt spid="66"/>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2"/>
                                        </p:tgtEl>
                                      </p:cBhvr>
                                    </p:animEffect>
                                    <p:set>
                                      <p:cBhvr>
                                        <p:cTn id="24" dur="1" fill="hold">
                                          <p:stCondLst>
                                            <p:cond delay="499"/>
                                          </p:stCondLst>
                                        </p:cTn>
                                        <p:tgtEl>
                                          <p:spTgt spid="72"/>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5"/>
                                        </p:tgtEl>
                                      </p:cBhvr>
                                    </p:animEffect>
                                    <p:set>
                                      <p:cBhvr>
                                        <p:cTn id="30" dur="1" fill="hold">
                                          <p:stCondLst>
                                            <p:cond delay="499"/>
                                          </p:stCondLst>
                                        </p:cTn>
                                        <p:tgtEl>
                                          <p:spTgt spid="35"/>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10"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7"/>
                                        </p:tgtEl>
                                      </p:cBhvr>
                                    </p:animEffect>
                                    <p:set>
                                      <p:cBhvr>
                                        <p:cTn id="47" dur="1" fill="hold">
                                          <p:stCondLst>
                                            <p:cond delay="499"/>
                                          </p:stCondLst>
                                        </p:cTn>
                                        <p:tgtEl>
                                          <p:spTgt spid="3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71"/>
                                        </p:tgtEl>
                                      </p:cBhvr>
                                    </p:animEffect>
                                    <p:set>
                                      <p:cBhvr>
                                        <p:cTn id="50" dur="1" fill="hold">
                                          <p:stCondLst>
                                            <p:cond delay="499"/>
                                          </p:stCondLst>
                                        </p:cTn>
                                        <p:tgtEl>
                                          <p:spTgt spid="71"/>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68"/>
                                        </p:tgtEl>
                                      </p:cBhvr>
                                    </p:animEffect>
                                    <p:set>
                                      <p:cBhvr>
                                        <p:cTn id="53" dur="1" fill="hold">
                                          <p:stCondLst>
                                            <p:cond delay="499"/>
                                          </p:stCondLst>
                                        </p:cTn>
                                        <p:tgtEl>
                                          <p:spTgt spid="68"/>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fade">
                                      <p:cBhvr>
                                        <p:cTn id="68" dur="500"/>
                                        <p:tgtEl>
                                          <p:spTgt spid="7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23"/>
                                        </p:tgtEl>
                                      </p:cBhvr>
                                    </p:animEffect>
                                    <p:set>
                                      <p:cBhvr>
                                        <p:cTn id="73" dur="1" fill="hold">
                                          <p:stCondLst>
                                            <p:cond delay="499"/>
                                          </p:stCondLst>
                                        </p:cTn>
                                        <p:tgtEl>
                                          <p:spTgt spid="23"/>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39"/>
                                        </p:tgtEl>
                                      </p:cBhvr>
                                    </p:animEffect>
                                    <p:set>
                                      <p:cBhvr>
                                        <p:cTn id="76" dur="1" fill="hold">
                                          <p:stCondLst>
                                            <p:cond delay="499"/>
                                          </p:stCondLst>
                                        </p:cTn>
                                        <p:tgtEl>
                                          <p:spTgt spid="3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70"/>
                                        </p:tgtEl>
                                      </p:cBhvr>
                                    </p:animEffect>
                                    <p:set>
                                      <p:cBhvr>
                                        <p:cTn id="82"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21" grpId="0"/>
      <p:bldP spid="21" grpId="1"/>
      <p:bldP spid="37" grpId="0" animBg="1"/>
      <p:bldP spid="37" grpId="1" animBg="1"/>
      <p:bldP spid="39" grpId="0" animBg="1"/>
      <p:bldP spid="39" grpId="1" animBg="1"/>
      <p:bldP spid="22" grpId="0"/>
      <p:bldP spid="22" grpId="1"/>
      <p:bldP spid="23" grpId="0"/>
      <p:bldP spid="23" grpId="1"/>
      <p:bldP spid="70" grpId="0"/>
      <p:bldP spid="70" grpId="1"/>
      <p:bldP spid="71" grpId="0"/>
      <p:bldP spid="71" grpId="1"/>
      <p:bldP spid="72" grpId="0"/>
      <p:bldP spid="7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5">
            <a:extLst>
              <a:ext uri="{FF2B5EF4-FFF2-40B4-BE49-F238E27FC236}">
                <a16:creationId xmlns:a16="http://schemas.microsoft.com/office/drawing/2014/main" id="{9A850F6F-0AA9-6948-8710-29A00E2CC262}"/>
              </a:ext>
            </a:extLst>
          </p:cNvPr>
          <p:cNvSpPr txBox="1">
            <a:spLocks noChangeArrowheads="1"/>
          </p:cNvSpPr>
          <p:nvPr/>
        </p:nvSpPr>
        <p:spPr bwMode="gray">
          <a:xfrm>
            <a:off x="20010311" y="9368565"/>
            <a:ext cx="890355" cy="2092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08" tIns="0" rIns="0" bIns="0">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defTabSz="1088449" eaLnBrk="1" hangingPunct="1">
              <a:lnSpc>
                <a:spcPct val="85000"/>
              </a:lnSpc>
              <a:buClr>
                <a:srgbClr val="F0AB00"/>
              </a:buClr>
              <a:buSzPct val="80000"/>
            </a:pPr>
            <a:r>
              <a:rPr lang="en-US" altLang="en-US" sz="800" dirty="0">
                <a:solidFill>
                  <a:srgbClr val="000000"/>
                </a:solidFill>
              </a:rPr>
              <a:t>1 = </a:t>
            </a:r>
            <a:r>
              <a:rPr lang="en-US" altLang="en-US" sz="800" i="1" dirty="0">
                <a:solidFill>
                  <a:srgbClr val="000000"/>
                </a:solidFill>
              </a:rPr>
              <a:t>No Coverage</a:t>
            </a:r>
          </a:p>
          <a:p>
            <a:pPr defTabSz="1088449" eaLnBrk="1" hangingPunct="1">
              <a:lnSpc>
                <a:spcPct val="85000"/>
              </a:lnSpc>
              <a:buClr>
                <a:srgbClr val="F0AB00"/>
              </a:buClr>
              <a:buSzPct val="80000"/>
            </a:pPr>
            <a:r>
              <a:rPr lang="en-US" altLang="en-US" sz="800" dirty="0">
                <a:solidFill>
                  <a:srgbClr val="000000"/>
                </a:solidFill>
              </a:rPr>
              <a:t>5 = </a:t>
            </a:r>
            <a:r>
              <a:rPr lang="en-US" altLang="en-US" sz="800" i="1" dirty="0">
                <a:solidFill>
                  <a:srgbClr val="000000"/>
                </a:solidFill>
              </a:rPr>
              <a:t>Full Coverage</a:t>
            </a:r>
          </a:p>
        </p:txBody>
      </p:sp>
      <p:sp>
        <p:nvSpPr>
          <p:cNvPr id="34" name="KPI1Title">
            <a:extLst>
              <a:ext uri="{FF2B5EF4-FFF2-40B4-BE49-F238E27FC236}">
                <a16:creationId xmlns:a16="http://schemas.microsoft.com/office/drawing/2014/main" id="{FFE9B892-5D58-B94F-A7CB-EB90BAE874E3}"/>
              </a:ext>
            </a:extLst>
          </p:cNvPr>
          <p:cNvSpPr>
            <a:spLocks noChangeArrowheads="1"/>
          </p:cNvSpPr>
          <p:nvPr/>
        </p:nvSpPr>
        <p:spPr bwMode="gray">
          <a:xfrm>
            <a:off x="5569276" y="2765731"/>
            <a:ext cx="2318794" cy="16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5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25"/>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25"/>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0" dirty="0">
                <a:latin typeface="BentonSans" panose="02000503000000020004" pitchFamily="2" charset="0"/>
              </a:rPr>
              <a:t>Data</a:t>
            </a:r>
            <a:r>
              <a:rPr lang="en-US" altLang="en-US" sz="1400" b="0" dirty="0">
                <a:latin typeface="BentonSans Light" panose="02000503000000020004" pitchFamily="2" charset="0"/>
              </a:rPr>
              <a:t> Centers</a:t>
            </a:r>
          </a:p>
        </p:txBody>
      </p:sp>
      <p:sp>
        <p:nvSpPr>
          <p:cNvPr id="53" name="KPI1Title">
            <a:extLst>
              <a:ext uri="{FF2B5EF4-FFF2-40B4-BE49-F238E27FC236}">
                <a16:creationId xmlns:a16="http://schemas.microsoft.com/office/drawing/2014/main" id="{240BB3CA-D3B6-EF43-80F5-6DEC8E19DDEC}"/>
              </a:ext>
            </a:extLst>
          </p:cNvPr>
          <p:cNvSpPr>
            <a:spLocks noChangeArrowheads="1"/>
          </p:cNvSpPr>
          <p:nvPr/>
        </p:nvSpPr>
        <p:spPr bwMode="gray">
          <a:xfrm>
            <a:off x="8626796" y="2763102"/>
            <a:ext cx="3589282" cy="17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5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25"/>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25"/>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0" dirty="0">
                <a:latin typeface="BentonSans" panose="02000503000000020004" pitchFamily="2" charset="0"/>
              </a:rPr>
              <a:t>Business Satisfaction </a:t>
            </a:r>
            <a:r>
              <a:rPr lang="en-US" altLang="en-US" sz="1400" b="0" dirty="0">
                <a:latin typeface="BentonSans Light" panose="02000503000000020004" pitchFamily="2" charset="0"/>
              </a:rPr>
              <a:t>Rating</a:t>
            </a:r>
          </a:p>
        </p:txBody>
      </p:sp>
      <p:graphicFrame>
        <p:nvGraphicFramePr>
          <p:cNvPr id="67" name="DynamicWithLabel_Tabel">
            <a:extLst>
              <a:ext uri="{FF2B5EF4-FFF2-40B4-BE49-F238E27FC236}">
                <a16:creationId xmlns:a16="http://schemas.microsoft.com/office/drawing/2014/main" id="{0E830344-9C26-A74C-A176-C9110D0AC273}"/>
              </a:ext>
            </a:extLst>
          </p:cNvPr>
          <p:cNvGraphicFramePr>
            <a:graphicFrameLocks noGrp="1"/>
          </p:cNvGraphicFramePr>
          <p:nvPr>
            <p:custDataLst>
              <p:tags r:id="rId1"/>
            </p:custDataLst>
          </p:nvPr>
        </p:nvGraphicFramePr>
        <p:xfrm>
          <a:off x="334753" y="3404697"/>
          <a:ext cx="4306678" cy="1322498"/>
        </p:xfrm>
        <a:graphic>
          <a:graphicData uri="http://schemas.openxmlformats.org/drawingml/2006/table">
            <a:tbl>
              <a:tblPr/>
              <a:tblGrid>
                <a:gridCol w="422686">
                  <a:extLst>
                    <a:ext uri="{9D8B030D-6E8A-4147-A177-3AD203B41FA5}">
                      <a16:colId xmlns:a16="http://schemas.microsoft.com/office/drawing/2014/main" val="2204737428"/>
                    </a:ext>
                  </a:extLst>
                </a:gridCol>
                <a:gridCol w="144458">
                  <a:extLst>
                    <a:ext uri="{9D8B030D-6E8A-4147-A177-3AD203B41FA5}">
                      <a16:colId xmlns:a16="http://schemas.microsoft.com/office/drawing/2014/main" val="1184655436"/>
                    </a:ext>
                  </a:extLst>
                </a:gridCol>
                <a:gridCol w="905331">
                  <a:extLst>
                    <a:ext uri="{9D8B030D-6E8A-4147-A177-3AD203B41FA5}">
                      <a16:colId xmlns:a16="http://schemas.microsoft.com/office/drawing/2014/main" val="1926180890"/>
                    </a:ext>
                  </a:extLst>
                </a:gridCol>
                <a:gridCol w="1256044">
                  <a:extLst>
                    <a:ext uri="{9D8B030D-6E8A-4147-A177-3AD203B41FA5}">
                      <a16:colId xmlns:a16="http://schemas.microsoft.com/office/drawing/2014/main" val="20000"/>
                    </a:ext>
                  </a:extLst>
                </a:gridCol>
                <a:gridCol w="831791">
                  <a:extLst>
                    <a:ext uri="{9D8B030D-6E8A-4147-A177-3AD203B41FA5}">
                      <a16:colId xmlns:a16="http://schemas.microsoft.com/office/drawing/2014/main" val="20002"/>
                    </a:ext>
                  </a:extLst>
                </a:gridCol>
                <a:gridCol w="144458">
                  <a:extLst>
                    <a:ext uri="{9D8B030D-6E8A-4147-A177-3AD203B41FA5}">
                      <a16:colId xmlns:a16="http://schemas.microsoft.com/office/drawing/2014/main" val="20005"/>
                    </a:ext>
                  </a:extLst>
                </a:gridCol>
                <a:gridCol w="601910">
                  <a:extLst>
                    <a:ext uri="{9D8B030D-6E8A-4147-A177-3AD203B41FA5}">
                      <a16:colId xmlns:a16="http://schemas.microsoft.com/office/drawing/2014/main" val="20003"/>
                    </a:ext>
                  </a:extLst>
                </a:gridCol>
              </a:tblGrid>
              <a:tr h="182931">
                <a:tc>
                  <a:txBody>
                    <a:bodyPr/>
                    <a:lstStyle/>
                    <a:p>
                      <a:pPr marL="0" marR="0" lvl="0" indent="0" algn="l" defTabSz="914400" rtl="0" eaLnBrk="1" fontAlgn="base" latinLnBrk="0" hangingPunct="1">
                        <a:lnSpc>
                          <a:spcPct val="100000"/>
                        </a:lnSpc>
                        <a:spcBef>
                          <a:spcPct val="75000"/>
                        </a:spcBef>
                        <a:spcAft>
                          <a:spcPct val="0"/>
                        </a:spcAft>
                        <a:buClr>
                          <a:srgbClr val="649D8A"/>
                        </a:buClr>
                        <a:buSzPct val="80000"/>
                        <a:buFont typeface="Wingdings" pitchFamily="2" charset="2"/>
                        <a:buNone/>
                        <a:tabLst/>
                      </a:pPr>
                      <a:r>
                        <a:rPr kumimoji="0" lang="en-US" sz="800" b="0" i="0" u="none" strike="noStrike" kern="1200" cap="none" normalizeH="0" baseline="0" dirty="0">
                          <a:ln>
                            <a:noFill/>
                          </a:ln>
                          <a:solidFill>
                            <a:schemeClr val="tx1"/>
                          </a:solidFill>
                          <a:effectLst/>
                          <a:latin typeface="BentonSans Regular" panose="02000503000000020004" pitchFamily="2" charset="0"/>
                          <a:ea typeface="Arial Unicode MS" pitchFamily="34" charset="-128"/>
                          <a:cs typeface="Arial" charset="0"/>
                        </a:rPr>
                        <a:t>Rank</a:t>
                      </a:r>
                    </a:p>
                  </a:txBody>
                  <a:tcPr marL="90000" marR="90000" marT="46791" marB="4679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75000"/>
                        </a:spcBef>
                        <a:spcAft>
                          <a:spcPct val="0"/>
                        </a:spcAft>
                        <a:buClr>
                          <a:srgbClr val="649D8A"/>
                        </a:buClr>
                        <a:buSzPct val="80000"/>
                        <a:buFont typeface="Wingdings" pitchFamily="2" charset="2"/>
                        <a:buNone/>
                        <a:tabLst/>
                      </a:pPr>
                      <a:r>
                        <a:rPr kumimoji="0" lang="en-US" sz="800" b="0" i="0" u="none" strike="noStrike" cap="none" normalizeH="0" baseline="0" dirty="0">
                          <a:ln>
                            <a:noFill/>
                          </a:ln>
                          <a:solidFill>
                            <a:schemeClr val="tx1"/>
                          </a:solidFill>
                          <a:effectLst/>
                          <a:latin typeface="Arial" charset="0"/>
                          <a:ea typeface="Arial Unicode MS" pitchFamily="34" charset="-128"/>
                          <a:cs typeface="Arial" charset="0"/>
                        </a:rPr>
                        <a:t>            </a:t>
                      </a:r>
                    </a:p>
                  </a:txBody>
                  <a:tcPr marL="58591" marR="58591" marT="30461" marB="3046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chemeClr val="tx1"/>
                          </a:solidFill>
                          <a:effectLst/>
                          <a:latin typeface="BentonSans Regular" panose="02000503000000020004" pitchFamily="2" charset="0"/>
                          <a:ea typeface="Arial Unicode MS" pitchFamily="34" charset="-128"/>
                          <a:cs typeface="Arial" charset="0"/>
                        </a:rPr>
                        <a:t>Company Value</a:t>
                      </a:r>
                    </a:p>
                  </a:txBody>
                  <a:tcPr marL="29764" marR="29764" marT="29759" marB="29759"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chemeClr val="tx1"/>
                          </a:solidFill>
                          <a:effectLst/>
                          <a:latin typeface="BentonSans Regular" panose="02000503000000020004" pitchFamily="2" charset="0"/>
                          <a:ea typeface="Arial Unicode MS" pitchFamily="34" charset="-128"/>
                          <a:cs typeface="Arial" charset="0"/>
                        </a:rPr>
                        <a:t>Metric</a:t>
                      </a:r>
                    </a:p>
                  </a:txBody>
                  <a:tcPr marL="58591" marR="58591" marT="30461" marB="3046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75000"/>
                        </a:spcBef>
                        <a:spcAft>
                          <a:spcPct val="0"/>
                        </a:spcAft>
                        <a:buClr>
                          <a:schemeClr val="tx1"/>
                        </a:buClr>
                        <a:buSzPct val="80000"/>
                        <a:buFont typeface="Wingdings" pitchFamily="2" charset="2"/>
                        <a:buNone/>
                        <a:tabLst/>
                      </a:pPr>
                      <a:r>
                        <a:rPr kumimoji="0" lang="en-US" sz="800" b="0" i="0" u="none" strike="noStrike" cap="none" normalizeH="0" baseline="0" dirty="0">
                          <a:ln>
                            <a:noFill/>
                          </a:ln>
                          <a:solidFill>
                            <a:schemeClr val="tx1"/>
                          </a:solidFill>
                          <a:effectLst/>
                          <a:latin typeface="BentonSans Regular" panose="02000503000000020004" pitchFamily="2" charset="0"/>
                          <a:ea typeface="Arial Unicode MS" pitchFamily="34" charset="-128"/>
                          <a:cs typeface="Arial" charset="0"/>
                        </a:rPr>
                        <a:t>Peer Group</a:t>
                      </a:r>
                    </a:p>
                  </a:txBody>
                  <a:tcPr marL="130335" marR="130335" marT="65168" marB="65168" anchor="ctr" horzOverflow="overflow">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1381">
                <a:tc>
                  <a:txBody>
                    <a:bodyPr/>
                    <a:lstStyle/>
                    <a:p>
                      <a:endParaRPr lang="en-US" sz="1300" b="1" dirty="0"/>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9ECEEC"/>
                    </a:solidFill>
                  </a:tcPr>
                </a:tc>
                <a:tc>
                  <a:txBody>
                    <a:bodyPr/>
                    <a:lstStyle/>
                    <a:p>
                      <a:endParaRPr lang="en-US" sz="1300" dirty="0">
                        <a:solidFill>
                          <a:schemeClr val="bg1"/>
                        </a:solidFill>
                      </a:endParaRP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1" i="0" u="none" strike="noStrike" kern="1200" cap="none" normalizeH="0" baseline="0" dirty="0">
                          <a:ln>
                            <a:noFill/>
                          </a:ln>
                          <a:solidFill>
                            <a:srgbClr val="FFC000"/>
                          </a:solidFill>
                          <a:effectLst/>
                          <a:latin typeface="Arial" charset="0"/>
                          <a:ea typeface="Arial Unicode MS" pitchFamily="34" charset="-128"/>
                          <a:cs typeface="Arial" charset="0"/>
                        </a:rPr>
                        <a:t>27,035.00</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0" i="0" u="none" strike="noStrike" cap="none" normalizeH="0" baseline="0" dirty="0">
                          <a:ln>
                            <a:noFill/>
                          </a:ln>
                          <a:solidFill>
                            <a:schemeClr val="tx1"/>
                          </a:solidFill>
                          <a:effectLst/>
                          <a:latin typeface="BentonSans Book" panose="02000503000000020004" pitchFamily="2" charset="0"/>
                          <a:ea typeface="Arial Unicode MS" pitchFamily="34" charset="-128"/>
                          <a:cs typeface="Arial" charset="0"/>
                        </a:rPr>
                        <a:t>Revenue per Employee </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rgbClr val="1E90CF"/>
                          </a:solidFill>
                          <a:effectLst/>
                          <a:latin typeface="Arial" charset="0"/>
                          <a:ea typeface="Arial Unicode MS" pitchFamily="34" charset="-128"/>
                          <a:cs typeface="Arial" charset="0"/>
                        </a:rPr>
                        <a:t>27,007.50</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endParaRPr kumimoji="0" lang="en-US" sz="800" b="0" i="0" u="none" strike="noStrike" kern="1200" cap="none" normalizeH="0" baseline="0" dirty="0">
                        <a:ln>
                          <a:noFill/>
                        </a:ln>
                        <a:solidFill>
                          <a:schemeClr val="tx1"/>
                        </a:solidFill>
                        <a:effectLst/>
                        <a:latin typeface="Arial" charset="0"/>
                        <a:ea typeface="Arial Unicode MS" pitchFamily="34" charset="-128"/>
                        <a:cs typeface="Arial" charset="0"/>
                      </a:endParaRP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rgbClr val="233B7E"/>
                          </a:solidFill>
                          <a:effectLst/>
                          <a:latin typeface="Arial" charset="0"/>
                          <a:ea typeface="Arial Unicode MS" pitchFamily="34" charset="-128"/>
                          <a:cs typeface="Arial" charset="0"/>
                        </a:rPr>
                        <a:t>40,112.30</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532">
                <a:tc>
                  <a:txBody>
                    <a:bodyPr/>
                    <a:lstStyle/>
                    <a:p>
                      <a:endParaRPr lang="en-US" sz="1300" dirty="0">
                        <a:solidFill>
                          <a:srgbClr val="C3ECFF"/>
                        </a:solidFill>
                      </a:endParaRP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233B7E"/>
                    </a:solidFill>
                  </a:tcPr>
                </a:tc>
                <a:tc>
                  <a:txBody>
                    <a:bodyPr/>
                    <a:lstStyle/>
                    <a:p>
                      <a:endParaRPr lang="en-US" sz="1300" dirty="0">
                        <a:solidFill>
                          <a:schemeClr val="bg1"/>
                        </a:solidFill>
                      </a:endParaRP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1" i="0" u="none" strike="noStrike" kern="1200" cap="none" normalizeH="0" baseline="0" dirty="0">
                          <a:ln>
                            <a:noFill/>
                          </a:ln>
                          <a:solidFill>
                            <a:srgbClr val="FFC000"/>
                          </a:solidFill>
                          <a:effectLst/>
                          <a:latin typeface="Arial" charset="0"/>
                          <a:ea typeface="Arial Unicode MS" pitchFamily="34" charset="-128"/>
                          <a:cs typeface="Arial" charset="0"/>
                        </a:rPr>
                        <a:t> 5.00</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chemeClr val="tx1"/>
                          </a:solidFill>
                          <a:effectLst/>
                          <a:latin typeface="BentonSans Book" panose="02000503000000020004" pitchFamily="2" charset="0"/>
                          <a:ea typeface="Arial Unicode MS" pitchFamily="34" charset="-128"/>
                          <a:cs typeface="Arial" charset="0"/>
                        </a:rPr>
                        <a:t>Revenue Growth (in %)</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rgbClr val="1E90CF"/>
                          </a:solidFill>
                          <a:effectLst/>
                          <a:latin typeface="Arial" charset="0"/>
                          <a:ea typeface="Arial Unicode MS" pitchFamily="34" charset="-128"/>
                          <a:cs typeface="Arial" charset="0"/>
                        </a:rPr>
                        <a:t>6.40</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endParaRPr kumimoji="0" lang="en-US" sz="800" b="0" i="0" u="none" strike="noStrike" kern="1200" cap="none" normalizeH="0" baseline="0" dirty="0">
                        <a:ln>
                          <a:noFill/>
                        </a:ln>
                        <a:solidFill>
                          <a:schemeClr val="tx1"/>
                        </a:solidFill>
                        <a:effectLst/>
                        <a:latin typeface="Arial" charset="0"/>
                        <a:ea typeface="Arial Unicode MS" pitchFamily="34" charset="-128"/>
                        <a:cs typeface="Arial" charset="0"/>
                      </a:endParaRP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rgbClr val="233B7E"/>
                          </a:solidFill>
                          <a:effectLst/>
                          <a:latin typeface="Arial" charset="0"/>
                          <a:ea typeface="Arial Unicode MS" pitchFamily="34" charset="-128"/>
                          <a:cs typeface="Arial" charset="0"/>
                        </a:rPr>
                        <a:t>11.00</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9329">
                <a:tc>
                  <a:txBody>
                    <a:bodyPr/>
                    <a:lstStyle/>
                    <a:p>
                      <a:endParaRPr lang="en-US" sz="1300" dirty="0"/>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B0F0"/>
                    </a:solidFill>
                  </a:tcPr>
                </a:tc>
                <a:tc>
                  <a:txBody>
                    <a:bodyPr/>
                    <a:lstStyle/>
                    <a:p>
                      <a:endParaRPr lang="en-US" sz="1300" dirty="0">
                        <a:solidFill>
                          <a:schemeClr val="bg1"/>
                        </a:solidFill>
                      </a:endParaRP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1" i="0" u="none" strike="noStrike" kern="1200" cap="none" normalizeH="0" baseline="0" dirty="0">
                          <a:ln>
                            <a:noFill/>
                          </a:ln>
                          <a:solidFill>
                            <a:srgbClr val="FFC000"/>
                          </a:solidFill>
                          <a:effectLst/>
                          <a:latin typeface="Arial" charset="0"/>
                          <a:ea typeface="Arial Unicode MS" pitchFamily="34" charset="-128"/>
                          <a:cs typeface="Arial" charset="0"/>
                        </a:rPr>
                        <a:t>100.00</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chemeClr val="tx1"/>
                          </a:solidFill>
                          <a:effectLst/>
                          <a:latin typeface="BentonSans Book" panose="02000503000000020004" pitchFamily="2" charset="0"/>
                          <a:ea typeface="Arial Unicode MS" pitchFamily="34" charset="-128"/>
                          <a:cs typeface="Arial" charset="0"/>
                        </a:rPr>
                        <a:t>Operating Margin (in %)</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rgbClr val="1E90CF"/>
                          </a:solidFill>
                          <a:effectLst/>
                          <a:latin typeface="Arial" charset="0"/>
                          <a:ea typeface="Arial Unicode MS" pitchFamily="34" charset="-128"/>
                          <a:cs typeface="Arial" charset="0"/>
                        </a:rPr>
                        <a:t>9.20</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endParaRPr kumimoji="0" lang="en-US" sz="800" b="0" i="0" u="none" strike="noStrike" kern="1200" cap="none" normalizeH="0" baseline="0" dirty="0">
                        <a:ln>
                          <a:noFill/>
                        </a:ln>
                        <a:solidFill>
                          <a:schemeClr val="tx1"/>
                        </a:solidFill>
                        <a:effectLst/>
                        <a:latin typeface="Arial" charset="0"/>
                        <a:ea typeface="Arial Unicode MS" pitchFamily="34" charset="-128"/>
                        <a:cs typeface="Arial" charset="0"/>
                      </a:endParaRP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ct val="75000"/>
                        </a:spcBef>
                        <a:spcAft>
                          <a:spcPct val="0"/>
                        </a:spcAft>
                        <a:buClr>
                          <a:schemeClr val="tx1"/>
                        </a:buClr>
                        <a:buSzPct val="80000"/>
                        <a:buFont typeface="Wingdings" pitchFamily="2" charset="2"/>
                        <a:buNone/>
                        <a:tabLst/>
                      </a:pPr>
                      <a:r>
                        <a:rPr kumimoji="0" lang="en-US" sz="800" b="0" i="0" u="none" strike="noStrike" kern="1200" cap="none" normalizeH="0" baseline="0" dirty="0">
                          <a:ln>
                            <a:noFill/>
                          </a:ln>
                          <a:solidFill>
                            <a:srgbClr val="233B7E"/>
                          </a:solidFill>
                          <a:effectLst/>
                          <a:latin typeface="Arial" charset="0"/>
                          <a:ea typeface="Arial Unicode MS" pitchFamily="34" charset="-128"/>
                          <a:cs typeface="Arial" charset="0"/>
                        </a:rPr>
                        <a:t>14.00</a:t>
                      </a:r>
                    </a:p>
                  </a:txBody>
                  <a:tcPr marL="59529" marR="59529" marT="29759" marB="2975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68" name="Group 2">
            <a:extLst>
              <a:ext uri="{FF2B5EF4-FFF2-40B4-BE49-F238E27FC236}">
                <a16:creationId xmlns:a16="http://schemas.microsoft.com/office/drawing/2014/main" id="{EB178152-90C6-B146-801E-682520BE0FF7}"/>
              </a:ext>
            </a:extLst>
          </p:cNvPr>
          <p:cNvGrpSpPr>
            <a:grpSpLocks/>
          </p:cNvGrpSpPr>
          <p:nvPr/>
        </p:nvGrpSpPr>
        <p:grpSpPr bwMode="auto">
          <a:xfrm>
            <a:off x="348322" y="4865682"/>
            <a:ext cx="3832198" cy="144156"/>
            <a:chOff x="-163594" y="6041678"/>
            <a:chExt cx="3178038" cy="104271"/>
          </a:xfrm>
        </p:grpSpPr>
        <p:sp>
          <p:nvSpPr>
            <p:cNvPr id="70" name="Text Box 155">
              <a:extLst>
                <a:ext uri="{FF2B5EF4-FFF2-40B4-BE49-F238E27FC236}">
                  <a16:creationId xmlns:a16="http://schemas.microsoft.com/office/drawing/2014/main" id="{3B75F416-85C6-1E4B-93B2-E6EFEC932A25}"/>
                </a:ext>
              </a:extLst>
            </p:cNvPr>
            <p:cNvSpPr txBox="1">
              <a:spLocks noChangeArrowheads="1"/>
            </p:cNvSpPr>
            <p:nvPr/>
          </p:nvSpPr>
          <p:spPr bwMode="gray">
            <a:xfrm>
              <a:off x="2651563" y="6069666"/>
              <a:ext cx="362881" cy="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6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00"/>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00"/>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eaLnBrk="1" hangingPunct="1">
                <a:spcBef>
                  <a:spcPct val="0"/>
                </a:spcBef>
                <a:buClrTx/>
                <a:buSzTx/>
              </a:pPr>
              <a:r>
                <a:rPr lang="en-US" altLang="en-US" sz="600" b="0" kern="0" dirty="0">
                  <a:solidFill>
                    <a:schemeClr val="tx2">
                      <a:lumMod val="50000"/>
                    </a:schemeClr>
                  </a:solidFill>
                  <a:latin typeface="BentonSans Book" panose="02000503000000020004" pitchFamily="2" charset="0"/>
                </a:rPr>
                <a:t>Top 25%</a:t>
              </a:r>
            </a:p>
          </p:txBody>
        </p:sp>
        <p:sp>
          <p:nvSpPr>
            <p:cNvPr id="71" name="Text Box 156">
              <a:extLst>
                <a:ext uri="{FF2B5EF4-FFF2-40B4-BE49-F238E27FC236}">
                  <a16:creationId xmlns:a16="http://schemas.microsoft.com/office/drawing/2014/main" id="{DA75F875-2ED5-DC48-8738-4883934546D8}"/>
                </a:ext>
              </a:extLst>
            </p:cNvPr>
            <p:cNvSpPr txBox="1">
              <a:spLocks noChangeArrowheads="1"/>
            </p:cNvSpPr>
            <p:nvPr/>
          </p:nvSpPr>
          <p:spPr bwMode="gray">
            <a:xfrm>
              <a:off x="1355663" y="6069654"/>
              <a:ext cx="956436" cy="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6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00"/>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00"/>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eaLnBrk="1" hangingPunct="1">
                <a:spcBef>
                  <a:spcPct val="0"/>
                </a:spcBef>
                <a:buClrTx/>
                <a:buSzTx/>
              </a:pPr>
              <a:r>
                <a:rPr lang="en-US" altLang="en-US" sz="600" b="0" kern="0" dirty="0">
                  <a:solidFill>
                    <a:schemeClr val="tx2">
                      <a:lumMod val="50000"/>
                    </a:schemeClr>
                  </a:solidFill>
                  <a:latin typeface="BentonSans Book" panose="02000503000000020004" pitchFamily="2" charset="0"/>
                </a:rPr>
                <a:t>Between Average and Top 25%</a:t>
              </a:r>
            </a:p>
          </p:txBody>
        </p:sp>
        <p:sp>
          <p:nvSpPr>
            <p:cNvPr id="72" name="Rectangle 157">
              <a:extLst>
                <a:ext uri="{FF2B5EF4-FFF2-40B4-BE49-F238E27FC236}">
                  <a16:creationId xmlns:a16="http://schemas.microsoft.com/office/drawing/2014/main" id="{944E6613-E067-5946-A73D-4E78AEBF8E2E}"/>
                </a:ext>
              </a:extLst>
            </p:cNvPr>
            <p:cNvSpPr>
              <a:spLocks noChangeAspect="1" noChangeArrowheads="1"/>
            </p:cNvSpPr>
            <p:nvPr/>
          </p:nvSpPr>
          <p:spPr bwMode="gray">
            <a:xfrm flipH="1">
              <a:off x="266761" y="6060169"/>
              <a:ext cx="232646" cy="85780"/>
            </a:xfrm>
            <a:prstGeom prst="rect">
              <a:avLst/>
            </a:prstGeom>
            <a:solidFill>
              <a:srgbClr val="9ECE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6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00"/>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00"/>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algn="ctr" eaLnBrk="1" hangingPunct="1">
                <a:spcBef>
                  <a:spcPct val="0"/>
                </a:spcBef>
                <a:buClrTx/>
                <a:buSzTx/>
              </a:pPr>
              <a:endParaRPr lang="en-US" altLang="en-US" b="0" dirty="0">
                <a:solidFill>
                  <a:schemeClr val="accent5">
                    <a:lumMod val="60000"/>
                    <a:lumOff val="40000"/>
                  </a:schemeClr>
                </a:solidFill>
                <a:cs typeface="Arial" panose="020B0604020202020204" pitchFamily="34" charset="0"/>
              </a:endParaRPr>
            </a:p>
          </p:txBody>
        </p:sp>
        <p:sp>
          <p:nvSpPr>
            <p:cNvPr id="73" name="Text Box 158">
              <a:extLst>
                <a:ext uri="{FF2B5EF4-FFF2-40B4-BE49-F238E27FC236}">
                  <a16:creationId xmlns:a16="http://schemas.microsoft.com/office/drawing/2014/main" id="{3EB5FE9C-86D3-494E-9E34-3A069E9565CF}"/>
                </a:ext>
              </a:extLst>
            </p:cNvPr>
            <p:cNvSpPr txBox="1">
              <a:spLocks noChangeArrowheads="1"/>
            </p:cNvSpPr>
            <p:nvPr/>
          </p:nvSpPr>
          <p:spPr bwMode="gray">
            <a:xfrm>
              <a:off x="557054" y="6069649"/>
              <a:ext cx="518668" cy="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6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00"/>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00"/>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eaLnBrk="1" hangingPunct="1">
                <a:spcBef>
                  <a:spcPct val="0"/>
                </a:spcBef>
                <a:buClrTx/>
                <a:buSzTx/>
              </a:pPr>
              <a:r>
                <a:rPr lang="en-US" altLang="en-US" sz="600" b="0" kern="0" dirty="0">
                  <a:solidFill>
                    <a:schemeClr val="tx2">
                      <a:lumMod val="50000"/>
                    </a:schemeClr>
                  </a:solidFill>
                  <a:latin typeface="BentonSans Book" panose="02000503000000020004" pitchFamily="2" charset="0"/>
                </a:rPr>
                <a:t>Below Average</a:t>
              </a:r>
            </a:p>
          </p:txBody>
        </p:sp>
        <p:sp>
          <p:nvSpPr>
            <p:cNvPr id="74" name="Rectangle 159">
              <a:extLst>
                <a:ext uri="{FF2B5EF4-FFF2-40B4-BE49-F238E27FC236}">
                  <a16:creationId xmlns:a16="http://schemas.microsoft.com/office/drawing/2014/main" id="{39F5487F-C1AC-2B4E-BD5B-BBA48C95A663}"/>
                </a:ext>
              </a:extLst>
            </p:cNvPr>
            <p:cNvSpPr>
              <a:spLocks noChangeAspect="1" noChangeArrowheads="1"/>
            </p:cNvSpPr>
            <p:nvPr/>
          </p:nvSpPr>
          <p:spPr bwMode="gray">
            <a:xfrm flipH="1">
              <a:off x="1082823" y="6060157"/>
              <a:ext cx="232646" cy="85780"/>
            </a:xfrm>
            <a:prstGeom prst="rect">
              <a:avLst/>
            </a:prstGeom>
            <a:solidFill>
              <a:srgbClr val="1E90C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6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00"/>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00"/>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algn="ctr" eaLnBrk="1" hangingPunct="1">
                <a:spcBef>
                  <a:spcPct val="0"/>
                </a:spcBef>
                <a:buClrTx/>
                <a:buSzTx/>
              </a:pPr>
              <a:endParaRPr lang="en-US" altLang="en-US" b="0" dirty="0">
                <a:cs typeface="Arial" panose="020B0604020202020204" pitchFamily="34" charset="0"/>
              </a:endParaRPr>
            </a:p>
          </p:txBody>
        </p:sp>
        <p:sp>
          <p:nvSpPr>
            <p:cNvPr id="75" name="Rectangle 160">
              <a:extLst>
                <a:ext uri="{FF2B5EF4-FFF2-40B4-BE49-F238E27FC236}">
                  <a16:creationId xmlns:a16="http://schemas.microsoft.com/office/drawing/2014/main" id="{3DE3089B-2DC2-0442-91B6-3FEB6C9006C5}"/>
                </a:ext>
              </a:extLst>
            </p:cNvPr>
            <p:cNvSpPr>
              <a:spLocks noChangeAspect="1" noChangeArrowheads="1"/>
            </p:cNvSpPr>
            <p:nvPr/>
          </p:nvSpPr>
          <p:spPr bwMode="gray">
            <a:xfrm flipH="1">
              <a:off x="2384003" y="6060157"/>
              <a:ext cx="232646" cy="85780"/>
            </a:xfrm>
            <a:prstGeom prst="rect">
              <a:avLst/>
            </a:prstGeom>
            <a:solidFill>
              <a:srgbClr val="233B7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6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00"/>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00"/>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algn="ctr" eaLnBrk="1" hangingPunct="1">
                <a:spcBef>
                  <a:spcPct val="0"/>
                </a:spcBef>
                <a:buClrTx/>
                <a:buSzTx/>
              </a:pPr>
              <a:endParaRPr lang="en-US" altLang="en-US" b="0" dirty="0">
                <a:cs typeface="Arial" panose="020B0604020202020204" pitchFamily="34" charset="0"/>
              </a:endParaRPr>
            </a:p>
          </p:txBody>
        </p:sp>
        <p:sp>
          <p:nvSpPr>
            <p:cNvPr id="76" name="Text Box 135">
              <a:extLst>
                <a:ext uri="{FF2B5EF4-FFF2-40B4-BE49-F238E27FC236}">
                  <a16:creationId xmlns:a16="http://schemas.microsoft.com/office/drawing/2014/main" id="{22724CAD-6914-F74D-902A-B08D4767E73F}"/>
                </a:ext>
              </a:extLst>
            </p:cNvPr>
            <p:cNvSpPr txBox="1">
              <a:spLocks noChangeArrowheads="1"/>
            </p:cNvSpPr>
            <p:nvPr/>
          </p:nvSpPr>
          <p:spPr bwMode="gray">
            <a:xfrm>
              <a:off x="-163594" y="6041678"/>
              <a:ext cx="560389" cy="10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6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00"/>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00"/>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eaLnBrk="1" hangingPunct="1">
                <a:spcBef>
                  <a:spcPct val="0"/>
                </a:spcBef>
                <a:buClrTx/>
                <a:buSzTx/>
              </a:pPr>
              <a:r>
                <a:rPr lang="en-US" altLang="en-US" sz="900" b="0" dirty="0">
                  <a:cs typeface="Arial" panose="020B0604020202020204" pitchFamily="34" charset="0"/>
                </a:rPr>
                <a:t>Ranking</a:t>
              </a:r>
              <a:r>
                <a:rPr lang="en-US" altLang="en-US" sz="900" dirty="0">
                  <a:cs typeface="Arial" panose="020B0604020202020204" pitchFamily="34" charset="0"/>
                </a:rPr>
                <a:t>:</a:t>
              </a:r>
            </a:p>
          </p:txBody>
        </p:sp>
      </p:grpSp>
      <p:graphicFrame>
        <p:nvGraphicFramePr>
          <p:cNvPr id="79" name="KPI2Chart">
            <a:extLst>
              <a:ext uri="{FF2B5EF4-FFF2-40B4-BE49-F238E27FC236}">
                <a16:creationId xmlns:a16="http://schemas.microsoft.com/office/drawing/2014/main" id="{A0D2E7F4-9278-FA48-ABF7-649E62F96347}"/>
              </a:ext>
            </a:extLst>
          </p:cNvPr>
          <p:cNvGraphicFramePr>
            <a:graphicFrameLocks noChangeAspect="1"/>
          </p:cNvGraphicFramePr>
          <p:nvPr>
            <p:custDataLst>
              <p:tags r:id="rId2"/>
            </p:custDataLst>
          </p:nvPr>
        </p:nvGraphicFramePr>
        <p:xfrm>
          <a:off x="5312177" y="3468580"/>
          <a:ext cx="2837001" cy="1545076"/>
        </p:xfrm>
        <a:graphic>
          <a:graphicData uri="http://schemas.openxmlformats.org/drawingml/2006/chart">
            <c:chart xmlns:c="http://schemas.openxmlformats.org/drawingml/2006/chart" xmlns:r="http://schemas.openxmlformats.org/officeDocument/2006/relationships" r:id="rId4"/>
          </a:graphicData>
        </a:graphic>
      </p:graphicFrame>
      <p:sp>
        <p:nvSpPr>
          <p:cNvPr id="85" name="KPI1Title">
            <a:extLst>
              <a:ext uri="{FF2B5EF4-FFF2-40B4-BE49-F238E27FC236}">
                <a16:creationId xmlns:a16="http://schemas.microsoft.com/office/drawing/2014/main" id="{F93296F6-0EC1-4674-923E-26CB1C2E42C3}"/>
              </a:ext>
            </a:extLst>
          </p:cNvPr>
          <p:cNvSpPr>
            <a:spLocks noChangeArrowheads="1"/>
          </p:cNvSpPr>
          <p:nvPr/>
        </p:nvSpPr>
        <p:spPr bwMode="gray">
          <a:xfrm>
            <a:off x="152653" y="2758787"/>
            <a:ext cx="4672622" cy="17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5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25"/>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25"/>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0" dirty="0">
                <a:latin typeface="BentonSans Light" panose="02000503000000020004" pitchFamily="2" charset="0"/>
              </a:rPr>
              <a:t>Key Metrics, </a:t>
            </a:r>
            <a:r>
              <a:rPr lang="en-US" altLang="en-US" sz="1400" b="0" dirty="0">
                <a:latin typeface="BentonSans" panose="02000503000000020004" pitchFamily="2" charset="0"/>
              </a:rPr>
              <a:t>Company Performance</a:t>
            </a:r>
          </a:p>
        </p:txBody>
      </p:sp>
      <p:sp>
        <p:nvSpPr>
          <p:cNvPr id="86" name="TextBox 85">
            <a:extLst>
              <a:ext uri="{FF2B5EF4-FFF2-40B4-BE49-F238E27FC236}">
                <a16:creationId xmlns:a16="http://schemas.microsoft.com/office/drawing/2014/main" id="{5131C30E-8F60-42A5-B849-1E54C4E56598}"/>
              </a:ext>
            </a:extLst>
          </p:cNvPr>
          <p:cNvSpPr txBox="1"/>
          <p:nvPr/>
        </p:nvSpPr>
        <p:spPr>
          <a:xfrm>
            <a:off x="364602" y="679901"/>
            <a:ext cx="5513832" cy="830997"/>
          </a:xfrm>
          <a:prstGeom prst="rect">
            <a:avLst/>
          </a:prstGeom>
          <a:noFill/>
        </p:spPr>
        <p:txBody>
          <a:bodyPr wrap="square" rtlCol="0">
            <a:spAutoFit/>
          </a:bodyPr>
          <a:lstStyle/>
          <a:p>
            <a:r>
              <a:rPr lang="en-US" sz="2400" dirty="0">
                <a:latin typeface="BentonSans Medium" panose="02000603000000020004" pitchFamily="2" charset="0"/>
              </a:rPr>
              <a:t>Consistency</a:t>
            </a:r>
            <a:r>
              <a:rPr lang="en-US" sz="2400" dirty="0">
                <a:latin typeface="BentonSans Book" panose="02000503000000020004" pitchFamily="2" charset="0"/>
              </a:rPr>
              <a:t> </a:t>
            </a:r>
            <a:r>
              <a:rPr lang="en-US" sz="2400" dirty="0">
                <a:latin typeface="BentonSans Light" panose="02000503000000020004" pitchFamily="2" charset="0"/>
              </a:rPr>
              <a:t>is Key</a:t>
            </a:r>
          </a:p>
          <a:p>
            <a:endParaRPr lang="en-US" sz="2400" dirty="0">
              <a:latin typeface="BentonSans Book" panose="02000503000000020004" pitchFamily="2" charset="0"/>
            </a:endParaRPr>
          </a:p>
        </p:txBody>
      </p:sp>
      <p:sp>
        <p:nvSpPr>
          <p:cNvPr id="87" name="TextBox 86">
            <a:extLst>
              <a:ext uri="{FF2B5EF4-FFF2-40B4-BE49-F238E27FC236}">
                <a16:creationId xmlns:a16="http://schemas.microsoft.com/office/drawing/2014/main" id="{E79C6BC2-BB8A-44D7-BC18-56A737DF2A86}"/>
              </a:ext>
            </a:extLst>
          </p:cNvPr>
          <p:cNvSpPr txBox="1"/>
          <p:nvPr/>
        </p:nvSpPr>
        <p:spPr>
          <a:xfrm>
            <a:off x="364602" y="363034"/>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a:solidFill>
                  <a:schemeClr val="bg1">
                    <a:lumMod val="75000"/>
                  </a:schemeClr>
                </a:solidFill>
                <a:latin typeface="BentonSans" panose="02000503000000020004" pitchFamily="2" charset="0"/>
                <a:ea typeface="Arial Unicode MS" pitchFamily="34" charset="-128"/>
              </a:rPr>
              <a:t>Using Texture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Animation </a:t>
            </a:r>
            <a:r>
              <a:rPr lang="en-US" sz="1200" kern="0" dirty="0">
                <a:latin typeface="BentonSans" panose="02000503000000020004" pitchFamily="2" charset="0"/>
                <a:ea typeface="Arial Unicode MS" pitchFamily="34" charset="-128"/>
              </a:rPr>
              <a:t>|  CONSISTENCY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Adding Context  |  Caution!  |  More Help</a:t>
            </a:r>
          </a:p>
        </p:txBody>
      </p:sp>
      <p:sp>
        <p:nvSpPr>
          <p:cNvPr id="88" name="TextBox 87">
            <a:extLst>
              <a:ext uri="{FF2B5EF4-FFF2-40B4-BE49-F238E27FC236}">
                <a16:creationId xmlns:a16="http://schemas.microsoft.com/office/drawing/2014/main" id="{81613641-1036-495A-93AA-8C72DC591310}"/>
              </a:ext>
            </a:extLst>
          </p:cNvPr>
          <p:cNvSpPr txBox="1"/>
          <p:nvPr/>
        </p:nvSpPr>
        <p:spPr>
          <a:xfrm>
            <a:off x="364602" y="1151343"/>
            <a:ext cx="9699647" cy="1003801"/>
          </a:xfrm>
          <a:prstGeom prst="rect">
            <a:avLst/>
          </a:prstGeom>
          <a:noFill/>
        </p:spPr>
        <p:txBody>
          <a:bodyPr wrap="square" rtlCol="0">
            <a:spAutoFit/>
          </a:bodyPr>
          <a:lstStyle/>
          <a:p>
            <a:pPr>
              <a:lnSpc>
                <a:spcPts val="1800"/>
              </a:lnSpc>
              <a:spcAft>
                <a:spcPts val="1800"/>
              </a:spcAft>
            </a:pPr>
            <a:r>
              <a:rPr lang="en-US" sz="1400" dirty="0">
                <a:latin typeface="BentonSans Light" panose="02000503000000020004" pitchFamily="2" charset="0"/>
              </a:rPr>
              <a:t>Make your customer feel understood and special by consistently representing your data throughout your presentation. For example in this presentation </a:t>
            </a:r>
            <a:r>
              <a:rPr lang="en-US" sz="1400" dirty="0">
                <a:latin typeface="BentonSans Regular" panose="02000503000000020004" pitchFamily="2" charset="0"/>
              </a:rPr>
              <a:t>the customer is always represented in gold.</a:t>
            </a:r>
          </a:p>
          <a:p>
            <a:pPr>
              <a:lnSpc>
                <a:spcPts val="1800"/>
              </a:lnSpc>
              <a:spcAft>
                <a:spcPts val="1800"/>
              </a:spcAft>
            </a:pPr>
            <a:endParaRPr lang="en-US" sz="1400" dirty="0">
              <a:latin typeface="BentonSans Light" panose="02000503000000020004" pitchFamily="2" charset="0"/>
            </a:endParaRPr>
          </a:p>
        </p:txBody>
      </p:sp>
      <p:grpSp>
        <p:nvGrpSpPr>
          <p:cNvPr id="10" name="Group 9">
            <a:extLst>
              <a:ext uri="{FF2B5EF4-FFF2-40B4-BE49-F238E27FC236}">
                <a16:creationId xmlns:a16="http://schemas.microsoft.com/office/drawing/2014/main" id="{89D8C373-699C-7C43-B334-F6B9801DBB0A}"/>
              </a:ext>
            </a:extLst>
          </p:cNvPr>
          <p:cNvGrpSpPr/>
          <p:nvPr/>
        </p:nvGrpSpPr>
        <p:grpSpPr>
          <a:xfrm>
            <a:off x="8849695" y="3308454"/>
            <a:ext cx="2932440" cy="1768859"/>
            <a:chOff x="7726528" y="1018018"/>
            <a:chExt cx="3232140" cy="1949639"/>
          </a:xfrm>
        </p:grpSpPr>
        <p:pic>
          <p:nvPicPr>
            <p:cNvPr id="54" name="Picture 53">
              <a:extLst>
                <a:ext uri="{FF2B5EF4-FFF2-40B4-BE49-F238E27FC236}">
                  <a16:creationId xmlns:a16="http://schemas.microsoft.com/office/drawing/2014/main" id="{A975C911-0592-BD44-A568-3BDF98A7EFC4}"/>
                </a:ext>
              </a:extLst>
            </p:cNvPr>
            <p:cNvPicPr>
              <a:picLocks noChangeAspect="1"/>
            </p:cNvPicPr>
            <p:nvPr/>
          </p:nvPicPr>
          <p:blipFill>
            <a:blip r:embed="rId5"/>
            <a:stretch>
              <a:fillRect/>
            </a:stretch>
          </p:blipFill>
          <p:spPr>
            <a:xfrm>
              <a:off x="8474262" y="1445170"/>
              <a:ext cx="2437752" cy="1282765"/>
            </a:xfrm>
            <a:prstGeom prst="rect">
              <a:avLst/>
            </a:prstGeom>
          </p:spPr>
        </p:pic>
        <p:sp>
          <p:nvSpPr>
            <p:cNvPr id="55" name="TextBox 54">
              <a:extLst>
                <a:ext uri="{FF2B5EF4-FFF2-40B4-BE49-F238E27FC236}">
                  <a16:creationId xmlns:a16="http://schemas.microsoft.com/office/drawing/2014/main" id="{7B33CA43-F303-464D-AC56-67CBAFEFF28E}"/>
                </a:ext>
              </a:extLst>
            </p:cNvPr>
            <p:cNvSpPr txBox="1"/>
            <p:nvPr/>
          </p:nvSpPr>
          <p:spPr>
            <a:xfrm>
              <a:off x="9458905" y="2101109"/>
              <a:ext cx="475861"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800" kern="0" dirty="0">
                  <a:solidFill>
                    <a:schemeClr val="accent1"/>
                  </a:solidFill>
                  <a:latin typeface="BentonSans Regular" panose="02000503000000020004" pitchFamily="2" charset="0"/>
                </a:rPr>
                <a:t>7</a:t>
              </a:r>
              <a:endParaRPr lang="en-US" sz="2400" kern="0" dirty="0">
                <a:solidFill>
                  <a:schemeClr val="accent1"/>
                </a:solidFill>
                <a:latin typeface="BentonSans Regular" panose="02000503000000020004" pitchFamily="2" charset="0"/>
              </a:endParaRPr>
            </a:p>
          </p:txBody>
        </p:sp>
        <p:sp>
          <p:nvSpPr>
            <p:cNvPr id="56" name="TextBox 55">
              <a:extLst>
                <a:ext uri="{FF2B5EF4-FFF2-40B4-BE49-F238E27FC236}">
                  <a16:creationId xmlns:a16="http://schemas.microsoft.com/office/drawing/2014/main" id="{289EB9A3-FA1B-1645-B460-961941048018}"/>
                </a:ext>
              </a:extLst>
            </p:cNvPr>
            <p:cNvSpPr txBox="1"/>
            <p:nvPr/>
          </p:nvSpPr>
          <p:spPr>
            <a:xfrm>
              <a:off x="8654738" y="2731359"/>
              <a:ext cx="286871" cy="1500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solidFill>
                    <a:schemeClr val="bg2">
                      <a:lumMod val="75000"/>
                    </a:schemeClr>
                  </a:solidFill>
                  <a:latin typeface="BentonSans Light" panose="02000503000000020004" pitchFamily="2" charset="0"/>
                </a:rPr>
                <a:t>0</a:t>
              </a:r>
              <a:endParaRPr lang="en-US" sz="1000" kern="0" dirty="0">
                <a:solidFill>
                  <a:schemeClr val="bg2">
                    <a:lumMod val="75000"/>
                  </a:schemeClr>
                </a:solidFill>
                <a:latin typeface="BentonSans Light" panose="02000503000000020004" pitchFamily="2" charset="0"/>
              </a:endParaRPr>
            </a:p>
          </p:txBody>
        </p:sp>
        <p:sp>
          <p:nvSpPr>
            <p:cNvPr id="57" name="TextBox 56">
              <a:extLst>
                <a:ext uri="{FF2B5EF4-FFF2-40B4-BE49-F238E27FC236}">
                  <a16:creationId xmlns:a16="http://schemas.microsoft.com/office/drawing/2014/main" id="{68EB725C-6F30-6641-AC8D-01EE86C99BCB}"/>
                </a:ext>
              </a:extLst>
            </p:cNvPr>
            <p:cNvSpPr txBox="1"/>
            <p:nvPr/>
          </p:nvSpPr>
          <p:spPr>
            <a:xfrm>
              <a:off x="10671797" y="2731359"/>
              <a:ext cx="286871" cy="1500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solidFill>
                    <a:schemeClr val="bg2">
                      <a:lumMod val="75000"/>
                    </a:schemeClr>
                  </a:solidFill>
                  <a:latin typeface="BentonSans Light" panose="02000503000000020004" pitchFamily="2" charset="0"/>
                </a:rPr>
                <a:t>7</a:t>
              </a:r>
              <a:endParaRPr lang="en-US" sz="1000" kern="0" dirty="0">
                <a:solidFill>
                  <a:schemeClr val="bg2">
                    <a:lumMod val="75000"/>
                  </a:schemeClr>
                </a:solidFill>
                <a:latin typeface="BentonSans Light" panose="02000503000000020004" pitchFamily="2" charset="0"/>
              </a:endParaRPr>
            </a:p>
          </p:txBody>
        </p:sp>
        <p:cxnSp>
          <p:nvCxnSpPr>
            <p:cNvPr id="58" name="Straight Connector 57">
              <a:extLst>
                <a:ext uri="{FF2B5EF4-FFF2-40B4-BE49-F238E27FC236}">
                  <a16:creationId xmlns:a16="http://schemas.microsoft.com/office/drawing/2014/main" id="{4852E31C-6F77-6A49-B7E9-354C5409F882}"/>
                </a:ext>
              </a:extLst>
            </p:cNvPr>
            <p:cNvCxnSpPr>
              <a:cxnSpLocks/>
            </p:cNvCxnSpPr>
            <p:nvPr/>
          </p:nvCxnSpPr>
          <p:spPr>
            <a:xfrm flipH="1" flipV="1">
              <a:off x="8504418" y="1941354"/>
              <a:ext cx="546515" cy="337166"/>
            </a:xfrm>
            <a:prstGeom prst="line">
              <a:avLst/>
            </a:prstGeom>
            <a:ln w="9525">
              <a:solidFill>
                <a:srgbClr val="2575BC"/>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988453C-4C28-D146-92D7-11549D29CD52}"/>
                </a:ext>
              </a:extLst>
            </p:cNvPr>
            <p:cNvCxnSpPr>
              <a:cxnSpLocks/>
              <a:endCxn id="62" idx="2"/>
            </p:cNvCxnSpPr>
            <p:nvPr/>
          </p:nvCxnSpPr>
          <p:spPr>
            <a:xfrm flipH="1" flipV="1">
              <a:off x="9607407" y="1284856"/>
              <a:ext cx="59434" cy="578434"/>
            </a:xfrm>
            <a:prstGeom prst="line">
              <a:avLst/>
            </a:prstGeom>
            <a:ln>
              <a:solidFill>
                <a:srgbClr val="11AAE2"/>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CBB1E98-A08D-764E-822C-2BDB8119E053}"/>
                </a:ext>
              </a:extLst>
            </p:cNvPr>
            <p:cNvCxnSpPr/>
            <p:nvPr/>
          </p:nvCxnSpPr>
          <p:spPr>
            <a:xfrm>
              <a:off x="8301553" y="2659007"/>
              <a:ext cx="640055" cy="0"/>
            </a:xfrm>
            <a:prstGeom prst="line">
              <a:avLst/>
            </a:prstGeom>
            <a:ln w="9525">
              <a:solidFill>
                <a:srgbClr val="1D4A9F"/>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6BDBBED-68AA-2A42-90F7-6DBB9965CEE9}"/>
                </a:ext>
              </a:extLst>
            </p:cNvPr>
            <p:cNvSpPr txBox="1"/>
            <p:nvPr/>
          </p:nvSpPr>
          <p:spPr>
            <a:xfrm>
              <a:off x="7726528" y="2487157"/>
              <a:ext cx="723400" cy="266838"/>
            </a:xfrm>
            <a:prstGeom prst="rect">
              <a:avLst/>
            </a:prstGeom>
            <a:noFill/>
          </p:spPr>
          <p:txBody>
            <a:bodyPr wrap="square" lIns="0" tIns="0" rIns="0" bIns="0" rtlCol="0">
              <a:spAutoFit/>
            </a:bodyPr>
            <a:lstStyle/>
            <a:p>
              <a:pPr algn="ctr" fontAlgn="base">
                <a:spcAft>
                  <a:spcPct val="0"/>
                </a:spcAft>
                <a:buClr>
                  <a:srgbClr val="F0AB00"/>
                </a:buClr>
                <a:buSzPct val="80000"/>
              </a:pPr>
              <a:r>
                <a:rPr lang="en-US" sz="800" kern="0" dirty="0">
                  <a:solidFill>
                    <a:schemeClr val="tx2">
                      <a:lumMod val="50000"/>
                    </a:schemeClr>
                  </a:solidFill>
                  <a:latin typeface="BentonSans Book" panose="02000503000000020004" pitchFamily="2" charset="0"/>
                </a:rPr>
                <a:t>Bottom </a:t>
              </a:r>
            </a:p>
            <a:p>
              <a:pPr algn="ctr" fontAlgn="base">
                <a:spcAft>
                  <a:spcPct val="0"/>
                </a:spcAft>
                <a:buClr>
                  <a:srgbClr val="F0AB00"/>
                </a:buClr>
                <a:buSzPct val="80000"/>
              </a:pPr>
              <a:r>
                <a:rPr lang="en-US" sz="800" kern="0" dirty="0">
                  <a:solidFill>
                    <a:schemeClr val="tx2">
                      <a:lumMod val="50000"/>
                    </a:schemeClr>
                  </a:solidFill>
                  <a:latin typeface="BentonSans Book" panose="02000503000000020004" pitchFamily="2" charset="0"/>
                </a:rPr>
                <a:t>25%</a:t>
              </a:r>
            </a:p>
          </p:txBody>
        </p:sp>
        <p:sp>
          <p:nvSpPr>
            <p:cNvPr id="62" name="TextBox 61">
              <a:extLst>
                <a:ext uri="{FF2B5EF4-FFF2-40B4-BE49-F238E27FC236}">
                  <a16:creationId xmlns:a16="http://schemas.microsoft.com/office/drawing/2014/main" id="{09609E21-C0C3-D94E-98E0-760F212D8A2A}"/>
                </a:ext>
              </a:extLst>
            </p:cNvPr>
            <p:cNvSpPr txBox="1"/>
            <p:nvPr/>
          </p:nvSpPr>
          <p:spPr>
            <a:xfrm>
              <a:off x="9304761" y="1018018"/>
              <a:ext cx="605291" cy="266838"/>
            </a:xfrm>
            <a:prstGeom prst="rect">
              <a:avLst/>
            </a:prstGeom>
            <a:noFill/>
          </p:spPr>
          <p:txBody>
            <a:bodyPr wrap="square" lIns="0" tIns="0" rIns="0" bIns="0" rtlCol="0">
              <a:spAutoFit/>
            </a:bodyPr>
            <a:lstStyle/>
            <a:p>
              <a:pPr algn="ctr" fontAlgn="base">
                <a:spcAft>
                  <a:spcPct val="0"/>
                </a:spcAft>
                <a:buClr>
                  <a:srgbClr val="F0AB00"/>
                </a:buClr>
                <a:buSzPct val="80000"/>
              </a:pPr>
              <a:r>
                <a:rPr lang="en-US" sz="800" kern="0" dirty="0">
                  <a:solidFill>
                    <a:schemeClr val="tx2">
                      <a:lumMod val="50000"/>
                    </a:schemeClr>
                  </a:solidFill>
                  <a:latin typeface="BentonSans Book" panose="02000503000000020004" pitchFamily="2" charset="0"/>
                </a:rPr>
                <a:t>Top </a:t>
              </a:r>
            </a:p>
            <a:p>
              <a:pPr algn="ctr" fontAlgn="base">
                <a:spcAft>
                  <a:spcPct val="0"/>
                </a:spcAft>
                <a:buClr>
                  <a:srgbClr val="F0AB00"/>
                </a:buClr>
                <a:buSzPct val="80000"/>
              </a:pPr>
              <a:r>
                <a:rPr lang="en-US" sz="800" kern="0" dirty="0">
                  <a:solidFill>
                    <a:schemeClr val="tx2">
                      <a:lumMod val="50000"/>
                    </a:schemeClr>
                  </a:solidFill>
                  <a:latin typeface="BentonSans Book" panose="02000503000000020004" pitchFamily="2" charset="0"/>
                </a:rPr>
                <a:t>25%</a:t>
              </a:r>
              <a:endParaRPr lang="en-US" sz="900" kern="0" dirty="0">
                <a:solidFill>
                  <a:schemeClr val="tx2">
                    <a:lumMod val="50000"/>
                  </a:schemeClr>
                </a:solidFill>
                <a:latin typeface="BentonSans Book" panose="02000503000000020004" pitchFamily="2" charset="0"/>
              </a:endParaRPr>
            </a:p>
          </p:txBody>
        </p:sp>
        <p:sp>
          <p:nvSpPr>
            <p:cNvPr id="63" name="TextBox 62">
              <a:extLst>
                <a:ext uri="{FF2B5EF4-FFF2-40B4-BE49-F238E27FC236}">
                  <a16:creationId xmlns:a16="http://schemas.microsoft.com/office/drawing/2014/main" id="{8497F415-7097-F548-B1B5-78CAEC309A32}"/>
                </a:ext>
              </a:extLst>
            </p:cNvPr>
            <p:cNvSpPr txBox="1"/>
            <p:nvPr/>
          </p:nvSpPr>
          <p:spPr>
            <a:xfrm>
              <a:off x="7912230" y="1816514"/>
              <a:ext cx="605291"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800" kern="0" dirty="0">
                  <a:solidFill>
                    <a:schemeClr val="tx2">
                      <a:lumMod val="50000"/>
                    </a:schemeClr>
                  </a:solidFill>
                  <a:latin typeface="BentonSans Book" panose="02000503000000020004" pitchFamily="2" charset="0"/>
                </a:rPr>
                <a:t>Average</a:t>
              </a:r>
            </a:p>
          </p:txBody>
        </p:sp>
        <p:sp>
          <p:nvSpPr>
            <p:cNvPr id="64" name="TextBox 63">
              <a:extLst>
                <a:ext uri="{FF2B5EF4-FFF2-40B4-BE49-F238E27FC236}">
                  <a16:creationId xmlns:a16="http://schemas.microsoft.com/office/drawing/2014/main" id="{758E42D2-688F-024B-A051-6AEDC02391B3}"/>
                </a:ext>
              </a:extLst>
            </p:cNvPr>
            <p:cNvSpPr txBox="1"/>
            <p:nvPr/>
          </p:nvSpPr>
          <p:spPr>
            <a:xfrm>
              <a:off x="8614625" y="2330254"/>
              <a:ext cx="235872"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dirty="0">
                  <a:solidFill>
                    <a:schemeClr val="bg1"/>
                  </a:solidFill>
                  <a:latin typeface="BentonSans Regular" panose="02000503000000020004" pitchFamily="2" charset="0"/>
                </a:rPr>
                <a:t>6</a:t>
              </a:r>
              <a:endParaRPr lang="en-US" sz="1200" kern="0" dirty="0">
                <a:solidFill>
                  <a:schemeClr val="bg1"/>
                </a:solidFill>
                <a:latin typeface="BentonSans Regular" panose="02000503000000020004" pitchFamily="2" charset="0"/>
              </a:endParaRPr>
            </a:p>
          </p:txBody>
        </p:sp>
        <p:sp>
          <p:nvSpPr>
            <p:cNvPr id="65" name="TextBox 64">
              <a:extLst>
                <a:ext uri="{FF2B5EF4-FFF2-40B4-BE49-F238E27FC236}">
                  <a16:creationId xmlns:a16="http://schemas.microsoft.com/office/drawing/2014/main" id="{D3EA7DA8-2D08-AE42-8B19-12D289FBAF01}"/>
                </a:ext>
              </a:extLst>
            </p:cNvPr>
            <p:cNvSpPr txBox="1"/>
            <p:nvPr/>
          </p:nvSpPr>
          <p:spPr>
            <a:xfrm>
              <a:off x="9029838" y="1747932"/>
              <a:ext cx="362331"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dirty="0">
                  <a:solidFill>
                    <a:schemeClr val="bg1"/>
                  </a:solidFill>
                  <a:latin typeface="BentonSans Regular" panose="02000503000000020004" pitchFamily="2" charset="0"/>
                </a:rPr>
                <a:t>6.30</a:t>
              </a:r>
              <a:endParaRPr lang="en-US" sz="1100" kern="0" dirty="0">
                <a:solidFill>
                  <a:schemeClr val="bg1"/>
                </a:solidFill>
                <a:latin typeface="BentonSans Regular" panose="02000503000000020004" pitchFamily="2" charset="0"/>
              </a:endParaRPr>
            </a:p>
          </p:txBody>
        </p:sp>
        <p:sp>
          <p:nvSpPr>
            <p:cNvPr id="66" name="TextBox 65">
              <a:extLst>
                <a:ext uri="{FF2B5EF4-FFF2-40B4-BE49-F238E27FC236}">
                  <a16:creationId xmlns:a16="http://schemas.microsoft.com/office/drawing/2014/main" id="{201D8FD5-A0A9-844E-A29A-EC7E7195A637}"/>
                </a:ext>
              </a:extLst>
            </p:cNvPr>
            <p:cNvSpPr txBox="1"/>
            <p:nvPr/>
          </p:nvSpPr>
          <p:spPr>
            <a:xfrm>
              <a:off x="10214826" y="1917275"/>
              <a:ext cx="362331"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900" kern="0" dirty="0">
                  <a:solidFill>
                    <a:schemeClr val="bg1"/>
                  </a:solidFill>
                  <a:latin typeface="BentonSans Regular" panose="02000503000000020004" pitchFamily="2" charset="0"/>
                </a:rPr>
                <a:t>7</a:t>
              </a:r>
              <a:endParaRPr lang="en-US" sz="1000" kern="0" dirty="0">
                <a:solidFill>
                  <a:schemeClr val="bg1"/>
                </a:solidFill>
                <a:latin typeface="BentonSans Regular" panose="02000503000000020004" pitchFamily="2" charset="0"/>
              </a:endParaRPr>
            </a:p>
          </p:txBody>
        </p:sp>
        <p:sp>
          <p:nvSpPr>
            <p:cNvPr id="90" name="TextBox 89">
              <a:extLst>
                <a:ext uri="{FF2B5EF4-FFF2-40B4-BE49-F238E27FC236}">
                  <a16:creationId xmlns:a16="http://schemas.microsoft.com/office/drawing/2014/main" id="{1D1017EB-9511-4FD7-B21D-8EF0DD980613}"/>
                </a:ext>
              </a:extLst>
            </p:cNvPr>
            <p:cNvSpPr txBox="1"/>
            <p:nvPr/>
          </p:nvSpPr>
          <p:spPr>
            <a:xfrm>
              <a:off x="9065212" y="2829158"/>
              <a:ext cx="1273334" cy="1384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800" kern="0" dirty="0">
                  <a:solidFill>
                    <a:schemeClr val="tx2">
                      <a:lumMod val="50000"/>
                    </a:schemeClr>
                  </a:solidFill>
                  <a:latin typeface="BentonSans Book" panose="02000503000000020004" pitchFamily="2" charset="0"/>
                </a:rPr>
                <a:t>Customers</a:t>
              </a:r>
            </a:p>
          </p:txBody>
        </p:sp>
      </p:grpSp>
      <p:cxnSp>
        <p:nvCxnSpPr>
          <p:cNvPr id="52" name="Straight Connector 51">
            <a:extLst>
              <a:ext uri="{FF2B5EF4-FFF2-40B4-BE49-F238E27FC236}">
                <a16:creationId xmlns:a16="http://schemas.microsoft.com/office/drawing/2014/main" id="{0206DBA8-B190-1041-A0CB-3D2CF262469E}"/>
              </a:ext>
            </a:extLst>
          </p:cNvPr>
          <p:cNvCxnSpPr>
            <a:cxnSpLocks/>
          </p:cNvCxnSpPr>
          <p:nvPr/>
        </p:nvCxnSpPr>
        <p:spPr>
          <a:xfrm>
            <a:off x="8527599" y="3645395"/>
            <a:ext cx="0" cy="1036612"/>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BB90839-2862-FD44-A50C-30E16F686072}"/>
              </a:ext>
            </a:extLst>
          </p:cNvPr>
          <p:cNvCxnSpPr>
            <a:cxnSpLocks/>
          </p:cNvCxnSpPr>
          <p:nvPr/>
        </p:nvCxnSpPr>
        <p:spPr>
          <a:xfrm>
            <a:off x="4971599" y="3645395"/>
            <a:ext cx="0" cy="1036612"/>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331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D05A85-1B17-FA45-9E3A-E586E26B872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13265"/>
          <a:stretch/>
        </p:blipFill>
        <p:spPr>
          <a:xfrm>
            <a:off x="3387534" y="-79513"/>
            <a:ext cx="8922385" cy="7028953"/>
          </a:xfrm>
          <a:prstGeom prst="rect">
            <a:avLst/>
          </a:prstGeom>
        </p:spPr>
      </p:pic>
      <p:pic>
        <p:nvPicPr>
          <p:cNvPr id="19" name="Picture 18">
            <a:extLst>
              <a:ext uri="{FF2B5EF4-FFF2-40B4-BE49-F238E27FC236}">
                <a16:creationId xmlns:a16="http://schemas.microsoft.com/office/drawing/2014/main" id="{0E21B66A-7177-6242-B7FE-DC646C4E804D}"/>
              </a:ext>
            </a:extLst>
          </p:cNvPr>
          <p:cNvPicPr>
            <a:picLocks noChangeAspect="1"/>
          </p:cNvPicPr>
          <p:nvPr/>
        </p:nvPicPr>
        <p:blipFill rotWithShape="1">
          <a:blip r:embed="rId3"/>
          <a:srcRect l="14554" r="70172"/>
          <a:stretch/>
        </p:blipFill>
        <p:spPr>
          <a:xfrm>
            <a:off x="-311887" y="-304801"/>
            <a:ext cx="6429152" cy="7457439"/>
          </a:xfrm>
          <a:prstGeom prst="rect">
            <a:avLst/>
          </a:prstGeom>
          <a:effectLst>
            <a:softEdge rad="190500"/>
          </a:effectLst>
        </p:spPr>
      </p:pic>
      <p:sp>
        <p:nvSpPr>
          <p:cNvPr id="20" name="TextBox 19">
            <a:extLst>
              <a:ext uri="{FF2B5EF4-FFF2-40B4-BE49-F238E27FC236}">
                <a16:creationId xmlns:a16="http://schemas.microsoft.com/office/drawing/2014/main" id="{8795DB3C-B8E0-2247-993E-5285C09C5E67}"/>
              </a:ext>
            </a:extLst>
          </p:cNvPr>
          <p:cNvSpPr txBox="1"/>
          <p:nvPr/>
        </p:nvSpPr>
        <p:spPr>
          <a:xfrm>
            <a:off x="2939433" y="4023154"/>
            <a:ext cx="3751714" cy="784830"/>
          </a:xfrm>
          <a:prstGeom prst="rect">
            <a:avLst/>
          </a:prstGeom>
          <a:noFill/>
        </p:spPr>
        <p:txBody>
          <a:bodyPr wrap="square" rtlCol="0">
            <a:spAutoFit/>
          </a:bodyPr>
          <a:lstStyle/>
          <a:p>
            <a:pPr algn="ctr">
              <a:lnSpc>
                <a:spcPts val="1800"/>
              </a:lnSpc>
            </a:pPr>
            <a:r>
              <a:rPr lang="en-US" sz="1200" dirty="0">
                <a:solidFill>
                  <a:schemeClr val="bg1"/>
                </a:solidFill>
                <a:latin typeface="BentonSans Regular" panose="02000503000000020004" pitchFamily="2" charset="0"/>
              </a:rPr>
              <a:t>The color of the font on this slide, slide 6 and slide  7 is different so that you can read it.</a:t>
            </a:r>
          </a:p>
          <a:p>
            <a:pPr algn="ctr">
              <a:lnSpc>
                <a:spcPts val="1800"/>
              </a:lnSpc>
            </a:pPr>
            <a:r>
              <a:rPr lang="en-US" sz="1200" dirty="0">
                <a:solidFill>
                  <a:schemeClr val="bg1"/>
                </a:solidFill>
                <a:latin typeface="BentonSans Medium" panose="02000503000000020004" pitchFamily="2" charset="0"/>
              </a:rPr>
              <a:t>Function over form always!!  </a:t>
            </a:r>
          </a:p>
        </p:txBody>
      </p:sp>
      <p:sp>
        <p:nvSpPr>
          <p:cNvPr id="9" name="TextBox 8">
            <a:extLst>
              <a:ext uri="{FF2B5EF4-FFF2-40B4-BE49-F238E27FC236}">
                <a16:creationId xmlns:a16="http://schemas.microsoft.com/office/drawing/2014/main" id="{4769A9B2-AD60-4EF8-96D2-B48281F72517}"/>
              </a:ext>
            </a:extLst>
          </p:cNvPr>
          <p:cNvSpPr txBox="1"/>
          <p:nvPr/>
        </p:nvSpPr>
        <p:spPr>
          <a:xfrm>
            <a:off x="364602" y="679901"/>
            <a:ext cx="6107082" cy="830997"/>
          </a:xfrm>
          <a:prstGeom prst="rect">
            <a:avLst/>
          </a:prstGeom>
          <a:noFill/>
        </p:spPr>
        <p:txBody>
          <a:bodyPr wrap="square" rtlCol="0">
            <a:spAutoFit/>
          </a:bodyPr>
          <a:lstStyle/>
          <a:p>
            <a:r>
              <a:rPr lang="en-US" sz="2400" dirty="0">
                <a:solidFill>
                  <a:schemeClr val="bg1"/>
                </a:solidFill>
                <a:latin typeface="BentonSans Light" panose="02000503000000020004" pitchFamily="2" charset="0"/>
              </a:rPr>
              <a:t>This Whole Document is </a:t>
            </a:r>
            <a:r>
              <a:rPr lang="en-US" sz="2400" dirty="0">
                <a:solidFill>
                  <a:schemeClr val="bg1"/>
                </a:solidFill>
                <a:latin typeface="BentonSans Medium" panose="02000603000000020004" pitchFamily="2" charset="0"/>
              </a:rPr>
              <a:t>Consistent</a:t>
            </a:r>
            <a:r>
              <a:rPr lang="en-US" sz="2400" dirty="0">
                <a:solidFill>
                  <a:schemeClr val="bg1"/>
                </a:solidFill>
                <a:latin typeface="BentonSans Book" panose="02000503000000020004" pitchFamily="2" charset="0"/>
              </a:rPr>
              <a:t> Too?!</a:t>
            </a:r>
          </a:p>
          <a:p>
            <a:r>
              <a:rPr lang="en-US" sz="2400" dirty="0">
                <a:solidFill>
                  <a:schemeClr val="bg1"/>
                </a:solidFill>
                <a:latin typeface="BentonSans Book" panose="02000503000000020004" pitchFamily="2" charset="0"/>
              </a:rPr>
              <a:t> </a:t>
            </a:r>
          </a:p>
        </p:txBody>
      </p:sp>
      <p:sp>
        <p:nvSpPr>
          <p:cNvPr id="10" name="TextBox 9">
            <a:extLst>
              <a:ext uri="{FF2B5EF4-FFF2-40B4-BE49-F238E27FC236}">
                <a16:creationId xmlns:a16="http://schemas.microsoft.com/office/drawing/2014/main" id="{667EF2D9-C2F4-4AD8-821E-984278965B4E}"/>
              </a:ext>
            </a:extLst>
          </p:cNvPr>
          <p:cNvSpPr txBox="1"/>
          <p:nvPr/>
        </p:nvSpPr>
        <p:spPr>
          <a:xfrm>
            <a:off x="364602" y="363034"/>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a:solidFill>
                  <a:schemeClr val="bg1">
                    <a:lumMod val="75000"/>
                  </a:schemeClr>
                </a:solidFill>
                <a:latin typeface="BentonSans" panose="02000503000000020004" pitchFamily="2" charset="0"/>
                <a:ea typeface="Arial Unicode MS" pitchFamily="34" charset="-128"/>
              </a:rPr>
              <a:t>Using Texture |  Animation </a:t>
            </a:r>
            <a:r>
              <a:rPr lang="en-US" sz="1200" kern="0" dirty="0">
                <a:solidFill>
                  <a:schemeClr val="bg1"/>
                </a:solidFill>
                <a:latin typeface="BentonSans" panose="02000503000000020004" pitchFamily="2" charset="0"/>
                <a:ea typeface="Arial Unicode MS" pitchFamily="34" charset="-128"/>
              </a:rPr>
              <a:t>|  CONSISTENCY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Adding Context  | </a:t>
            </a:r>
            <a:r>
              <a:rPr lang="en-US" sz="1200" kern="0" dirty="0">
                <a:solidFill>
                  <a:schemeClr val="bg1">
                    <a:lumMod val="75000"/>
                  </a:schemeClr>
                </a:solidFill>
                <a:latin typeface="BentonSans" panose="02000503000000020004" pitchFamily="2" charset="0"/>
                <a:ea typeface="Arial Unicode MS" pitchFamily="34" charset="-128"/>
              </a:rPr>
              <a:t>Caution!  |  More Help</a:t>
            </a:r>
          </a:p>
        </p:txBody>
      </p:sp>
      <p:sp>
        <p:nvSpPr>
          <p:cNvPr id="11" name="TextBox 10">
            <a:extLst>
              <a:ext uri="{FF2B5EF4-FFF2-40B4-BE49-F238E27FC236}">
                <a16:creationId xmlns:a16="http://schemas.microsoft.com/office/drawing/2014/main" id="{46D1264E-2C0A-4057-AF2A-7569D45F18FC}"/>
              </a:ext>
            </a:extLst>
          </p:cNvPr>
          <p:cNvSpPr txBox="1"/>
          <p:nvPr/>
        </p:nvSpPr>
        <p:spPr>
          <a:xfrm>
            <a:off x="364601" y="1151343"/>
            <a:ext cx="7659435" cy="1015663"/>
          </a:xfrm>
          <a:prstGeom prst="rect">
            <a:avLst/>
          </a:prstGeom>
          <a:noFill/>
        </p:spPr>
        <p:txBody>
          <a:bodyPr wrap="square" rtlCol="0">
            <a:spAutoFit/>
          </a:bodyPr>
          <a:lstStyle/>
          <a:p>
            <a:pPr>
              <a:lnSpc>
                <a:spcPts val="1800"/>
              </a:lnSpc>
              <a:spcAft>
                <a:spcPts val="1800"/>
              </a:spcAft>
            </a:pPr>
            <a:r>
              <a:rPr lang="en-US" sz="1400" dirty="0">
                <a:solidFill>
                  <a:schemeClr val="bg1"/>
                </a:solidFill>
                <a:latin typeface="BentonSans Light" panose="02000503000000020004" pitchFamily="2" charset="0"/>
              </a:rPr>
              <a:t>The line weight, font type, colors, and language tense is consistent throughout this document. Consistency in any work can make something look, sound and feel more professional.</a:t>
            </a:r>
          </a:p>
          <a:p>
            <a:pPr>
              <a:lnSpc>
                <a:spcPts val="1800"/>
              </a:lnSpc>
              <a:spcAft>
                <a:spcPts val="1800"/>
              </a:spcAft>
            </a:pPr>
            <a:endParaRPr lang="en-US" sz="1400" dirty="0">
              <a:solidFill>
                <a:schemeClr val="bg1"/>
              </a:solidFill>
              <a:latin typeface="BentonSans Light" panose="02000503000000020004" pitchFamily="2" charset="0"/>
            </a:endParaRPr>
          </a:p>
        </p:txBody>
      </p:sp>
      <p:pic>
        <p:nvPicPr>
          <p:cNvPr id="4" name="Picture 3">
            <a:extLst>
              <a:ext uri="{FF2B5EF4-FFF2-40B4-BE49-F238E27FC236}">
                <a16:creationId xmlns:a16="http://schemas.microsoft.com/office/drawing/2014/main" id="{65FDB9EB-38AE-124E-8B9B-558DDF73D61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66799" y="2820430"/>
            <a:ext cx="885921" cy="783352"/>
          </a:xfrm>
          <a:prstGeom prst="rect">
            <a:avLst/>
          </a:prstGeom>
        </p:spPr>
      </p:pic>
      <p:sp>
        <p:nvSpPr>
          <p:cNvPr id="12" name="KPI1Title">
            <a:extLst>
              <a:ext uri="{FF2B5EF4-FFF2-40B4-BE49-F238E27FC236}">
                <a16:creationId xmlns:a16="http://schemas.microsoft.com/office/drawing/2014/main" id="{4DE19E3C-9ADE-C640-B99D-8FB39D39BE5F}"/>
              </a:ext>
            </a:extLst>
          </p:cNvPr>
          <p:cNvSpPr>
            <a:spLocks noChangeArrowheads="1"/>
          </p:cNvSpPr>
          <p:nvPr/>
        </p:nvSpPr>
        <p:spPr bwMode="gray">
          <a:xfrm>
            <a:off x="2478979" y="3750991"/>
            <a:ext cx="4672622" cy="17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5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25"/>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25"/>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0" dirty="0">
                <a:solidFill>
                  <a:schemeClr val="bg1"/>
                </a:solidFill>
                <a:latin typeface="BentonSans Medium" panose="02000503000000020004" pitchFamily="2" charset="0"/>
              </a:rPr>
              <a:t>The Design Exception</a:t>
            </a:r>
          </a:p>
        </p:txBody>
      </p:sp>
    </p:spTree>
    <p:extLst>
      <p:ext uri="{BB962C8B-B14F-4D97-AF65-F5344CB8AC3E}">
        <p14:creationId xmlns:p14="http://schemas.microsoft.com/office/powerpoint/2010/main" val="10061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53690A7-A3BF-1E4B-8681-9D035AAE61CA}"/>
              </a:ext>
            </a:extLst>
          </p:cNvPr>
          <p:cNvPicPr>
            <a:picLocks noChangeAspect="1"/>
          </p:cNvPicPr>
          <p:nvPr/>
        </p:nvPicPr>
        <p:blipFill rotWithShape="1">
          <a:blip r:embed="rId2"/>
          <a:srcRect r="62678"/>
          <a:stretch/>
        </p:blipFill>
        <p:spPr>
          <a:xfrm>
            <a:off x="5263175" y="2706755"/>
            <a:ext cx="1444089" cy="2495836"/>
          </a:xfrm>
          <a:prstGeom prst="rect">
            <a:avLst/>
          </a:prstGeom>
        </p:spPr>
      </p:pic>
      <p:pic>
        <p:nvPicPr>
          <p:cNvPr id="20" name="Picture 19">
            <a:extLst>
              <a:ext uri="{FF2B5EF4-FFF2-40B4-BE49-F238E27FC236}">
                <a16:creationId xmlns:a16="http://schemas.microsoft.com/office/drawing/2014/main" id="{1D84A5F3-01D4-D94E-BA8C-E88F57027264}"/>
              </a:ext>
            </a:extLst>
          </p:cNvPr>
          <p:cNvPicPr>
            <a:picLocks noChangeAspect="1"/>
          </p:cNvPicPr>
          <p:nvPr/>
        </p:nvPicPr>
        <p:blipFill>
          <a:blip r:embed="rId2"/>
          <a:stretch>
            <a:fillRect/>
          </a:stretch>
        </p:blipFill>
        <p:spPr>
          <a:xfrm>
            <a:off x="7849199" y="2553548"/>
            <a:ext cx="3721480" cy="2400527"/>
          </a:xfrm>
          <a:prstGeom prst="rect">
            <a:avLst/>
          </a:prstGeom>
        </p:spPr>
      </p:pic>
      <p:sp>
        <p:nvSpPr>
          <p:cNvPr id="4" name="TextBox 3">
            <a:extLst>
              <a:ext uri="{FF2B5EF4-FFF2-40B4-BE49-F238E27FC236}">
                <a16:creationId xmlns:a16="http://schemas.microsoft.com/office/drawing/2014/main" id="{C31392FE-144D-C04F-8A0D-2AE80042DEB5}"/>
              </a:ext>
            </a:extLst>
          </p:cNvPr>
          <p:cNvSpPr txBox="1"/>
          <p:nvPr/>
        </p:nvSpPr>
        <p:spPr>
          <a:xfrm>
            <a:off x="731286" y="-2455434"/>
            <a:ext cx="5513832" cy="461665"/>
          </a:xfrm>
          <a:prstGeom prst="rect">
            <a:avLst/>
          </a:prstGeom>
          <a:noFill/>
        </p:spPr>
        <p:txBody>
          <a:bodyPr wrap="square" rtlCol="0">
            <a:spAutoFit/>
          </a:bodyPr>
          <a:lstStyle/>
          <a:p>
            <a:pPr algn="ctr"/>
            <a:r>
              <a:rPr lang="en-US" sz="2400" dirty="0">
                <a:latin typeface="BentonSans Book" panose="02000503000000020004" pitchFamily="2" charset="0"/>
              </a:rPr>
              <a:t>Put things into Context</a:t>
            </a:r>
          </a:p>
        </p:txBody>
      </p:sp>
      <p:sp>
        <p:nvSpPr>
          <p:cNvPr id="16" name="TextBox 15">
            <a:extLst>
              <a:ext uri="{FF2B5EF4-FFF2-40B4-BE49-F238E27FC236}">
                <a16:creationId xmlns:a16="http://schemas.microsoft.com/office/drawing/2014/main" id="{136D9D94-9472-0E44-86B1-3A7E77789BBE}"/>
              </a:ext>
            </a:extLst>
          </p:cNvPr>
          <p:cNvSpPr txBox="1"/>
          <p:nvPr/>
        </p:nvSpPr>
        <p:spPr>
          <a:xfrm>
            <a:off x="731286" y="-1771951"/>
            <a:ext cx="5513832" cy="1026884"/>
          </a:xfrm>
          <a:prstGeom prst="rect">
            <a:avLst/>
          </a:prstGeom>
          <a:noFill/>
        </p:spPr>
        <p:txBody>
          <a:bodyPr wrap="square" rtlCol="0">
            <a:spAutoFit/>
          </a:bodyPr>
          <a:lstStyle/>
          <a:p>
            <a:pPr algn="ctr">
              <a:lnSpc>
                <a:spcPct val="150000"/>
              </a:lnSpc>
            </a:pPr>
            <a:r>
              <a:rPr lang="en-US" sz="1400" dirty="0">
                <a:latin typeface="BentonSans Light" panose="02000503000000020004" pitchFamily="2" charset="0"/>
              </a:rPr>
              <a:t>Has any one ever randomly started talking to you about something they assumed you already knew? That’s how it can feel when someone is just looking at a screen capture of a program..</a:t>
            </a:r>
          </a:p>
        </p:txBody>
      </p:sp>
      <p:cxnSp>
        <p:nvCxnSpPr>
          <p:cNvPr id="27" name="Straight Connector 26">
            <a:extLst>
              <a:ext uri="{FF2B5EF4-FFF2-40B4-BE49-F238E27FC236}">
                <a16:creationId xmlns:a16="http://schemas.microsoft.com/office/drawing/2014/main" id="{B170C8EA-DDD9-AF48-A54C-EA722CF34A25}"/>
              </a:ext>
            </a:extLst>
          </p:cNvPr>
          <p:cNvCxnSpPr>
            <a:cxnSpLocks/>
          </p:cNvCxnSpPr>
          <p:nvPr/>
        </p:nvCxnSpPr>
        <p:spPr>
          <a:xfrm>
            <a:off x="2666533" y="-1927516"/>
            <a:ext cx="1643338" cy="0"/>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F4F505E5-8C14-8E48-8390-5F3D76492E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83609" y="2447283"/>
            <a:ext cx="2707697" cy="3072821"/>
          </a:xfrm>
          <a:prstGeom prst="rect">
            <a:avLst/>
          </a:prstGeom>
        </p:spPr>
      </p:pic>
      <p:pic>
        <p:nvPicPr>
          <p:cNvPr id="7" name="Picture 6">
            <a:extLst>
              <a:ext uri="{FF2B5EF4-FFF2-40B4-BE49-F238E27FC236}">
                <a16:creationId xmlns:a16="http://schemas.microsoft.com/office/drawing/2014/main" id="{152A531D-5AFC-FB41-943D-369756828D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2317" y="2415687"/>
            <a:ext cx="4031642" cy="3273596"/>
          </a:xfrm>
          <a:prstGeom prst="rect">
            <a:avLst/>
          </a:prstGeom>
        </p:spPr>
      </p:pic>
      <p:pic>
        <p:nvPicPr>
          <p:cNvPr id="9" name="Picture 8">
            <a:extLst>
              <a:ext uri="{FF2B5EF4-FFF2-40B4-BE49-F238E27FC236}">
                <a16:creationId xmlns:a16="http://schemas.microsoft.com/office/drawing/2014/main" id="{9BA085CC-BDEC-034E-810D-4CD738FCD1A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8228" y="3156113"/>
            <a:ext cx="4031643" cy="2363991"/>
          </a:xfrm>
          <a:prstGeom prst="rect">
            <a:avLst/>
          </a:prstGeom>
        </p:spPr>
      </p:pic>
      <p:sp>
        <p:nvSpPr>
          <p:cNvPr id="11" name="TextBox 10">
            <a:extLst>
              <a:ext uri="{FF2B5EF4-FFF2-40B4-BE49-F238E27FC236}">
                <a16:creationId xmlns:a16="http://schemas.microsoft.com/office/drawing/2014/main" id="{C57FDBA0-F139-4825-A6A3-9E7AEE8935D5}"/>
              </a:ext>
            </a:extLst>
          </p:cNvPr>
          <p:cNvSpPr txBox="1"/>
          <p:nvPr/>
        </p:nvSpPr>
        <p:spPr>
          <a:xfrm>
            <a:off x="364602" y="679901"/>
            <a:ext cx="5513832" cy="830997"/>
          </a:xfrm>
          <a:prstGeom prst="rect">
            <a:avLst/>
          </a:prstGeom>
          <a:noFill/>
        </p:spPr>
        <p:txBody>
          <a:bodyPr wrap="square" rtlCol="0">
            <a:spAutoFit/>
          </a:bodyPr>
          <a:lstStyle/>
          <a:p>
            <a:r>
              <a:rPr lang="en-US" sz="2400" dirty="0">
                <a:latin typeface="BentonSans Light" panose="02000503000000020004" pitchFamily="2" charset="0"/>
              </a:rPr>
              <a:t>Give Things </a:t>
            </a:r>
            <a:r>
              <a:rPr lang="en-US" sz="2400" dirty="0">
                <a:latin typeface="BentonSans Medium" panose="02000603000000020004" pitchFamily="2" charset="0"/>
              </a:rPr>
              <a:t>Some Context</a:t>
            </a:r>
          </a:p>
          <a:p>
            <a:endParaRPr lang="en-US" sz="2400" dirty="0">
              <a:latin typeface="BentonSans Book" panose="02000503000000020004" pitchFamily="2" charset="0"/>
            </a:endParaRPr>
          </a:p>
        </p:txBody>
      </p:sp>
      <p:sp>
        <p:nvSpPr>
          <p:cNvPr id="12" name="TextBox 11">
            <a:extLst>
              <a:ext uri="{FF2B5EF4-FFF2-40B4-BE49-F238E27FC236}">
                <a16:creationId xmlns:a16="http://schemas.microsoft.com/office/drawing/2014/main" id="{87DCE825-5F5F-4084-9196-68FCBB7389AF}"/>
              </a:ext>
            </a:extLst>
          </p:cNvPr>
          <p:cNvSpPr txBox="1"/>
          <p:nvPr/>
        </p:nvSpPr>
        <p:spPr>
          <a:xfrm>
            <a:off x="364602" y="363034"/>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a:solidFill>
                  <a:schemeClr val="bg1">
                    <a:lumMod val="75000"/>
                  </a:schemeClr>
                </a:solidFill>
                <a:latin typeface="BentonSans" panose="02000503000000020004" pitchFamily="2" charset="0"/>
                <a:ea typeface="Arial Unicode MS" pitchFamily="34" charset="-128"/>
              </a:rPr>
              <a:t>Using Texture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Animation |  Consistency </a:t>
            </a:r>
            <a:r>
              <a:rPr lang="en-US" sz="1200" kern="0" dirty="0">
                <a:latin typeface="BentonSans" panose="02000503000000020004" pitchFamily="2" charset="0"/>
                <a:ea typeface="Arial Unicode MS" pitchFamily="34" charset="-128"/>
              </a:rPr>
              <a:t>|  ADDING CONTEXT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Caution!  |  More Help</a:t>
            </a:r>
          </a:p>
        </p:txBody>
      </p:sp>
      <p:sp>
        <p:nvSpPr>
          <p:cNvPr id="13" name="TextBox 12">
            <a:extLst>
              <a:ext uri="{FF2B5EF4-FFF2-40B4-BE49-F238E27FC236}">
                <a16:creationId xmlns:a16="http://schemas.microsoft.com/office/drawing/2014/main" id="{689660F9-FAA6-49EE-8A41-D7F068A92A62}"/>
              </a:ext>
            </a:extLst>
          </p:cNvPr>
          <p:cNvSpPr txBox="1"/>
          <p:nvPr/>
        </p:nvSpPr>
        <p:spPr>
          <a:xfrm>
            <a:off x="364602" y="1151343"/>
            <a:ext cx="7978412" cy="553998"/>
          </a:xfrm>
          <a:prstGeom prst="rect">
            <a:avLst/>
          </a:prstGeom>
          <a:noFill/>
        </p:spPr>
        <p:txBody>
          <a:bodyPr wrap="square" rtlCol="0">
            <a:spAutoFit/>
          </a:bodyPr>
          <a:lstStyle/>
          <a:p>
            <a:pPr>
              <a:lnSpc>
                <a:spcPts val="1800"/>
              </a:lnSpc>
              <a:spcAft>
                <a:spcPts val="1800"/>
              </a:spcAft>
            </a:pPr>
            <a:r>
              <a:rPr lang="en-US" sz="1400" dirty="0">
                <a:latin typeface="BentonSans Light" panose="02000503000000020004" pitchFamily="2" charset="0"/>
              </a:rPr>
              <a:t>Try not to assume that people know what you’re talking about. Put your demos or screenshots in a mockup to give your work more impact and meaning.</a:t>
            </a:r>
          </a:p>
        </p:txBody>
      </p:sp>
      <p:sp>
        <p:nvSpPr>
          <p:cNvPr id="17" name="TextBox 16">
            <a:extLst>
              <a:ext uri="{FF2B5EF4-FFF2-40B4-BE49-F238E27FC236}">
                <a16:creationId xmlns:a16="http://schemas.microsoft.com/office/drawing/2014/main" id="{C03E6CC7-6776-9C4E-B229-1D055DB0046C}"/>
              </a:ext>
            </a:extLst>
          </p:cNvPr>
          <p:cNvSpPr txBox="1"/>
          <p:nvPr/>
        </p:nvSpPr>
        <p:spPr>
          <a:xfrm>
            <a:off x="7472352" y="5894451"/>
            <a:ext cx="4412178"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Light" panose="02000503000000020004" pitchFamily="2" charset="0"/>
                <a:ea typeface="Arial Unicode MS" pitchFamily="34" charset="-128"/>
                <a:cs typeface="Arial Unicode MS" pitchFamily="34" charset="-128"/>
              </a:rPr>
              <a:t>Place Image </a:t>
            </a:r>
            <a:r>
              <a:rPr lang="en-US" sz="1400" kern="0" dirty="0">
                <a:latin typeface="BentonSans" panose="02000503000000020004" pitchFamily="2" charset="0"/>
                <a:ea typeface="Arial Unicode MS" pitchFamily="34" charset="-128"/>
                <a:cs typeface="Arial Unicode MS" pitchFamily="34" charset="-128"/>
              </a:rPr>
              <a:t>in Back</a:t>
            </a:r>
          </a:p>
        </p:txBody>
      </p:sp>
      <p:pic>
        <p:nvPicPr>
          <p:cNvPr id="14" name="Picture 13">
            <a:extLst>
              <a:ext uri="{FF2B5EF4-FFF2-40B4-BE49-F238E27FC236}">
                <a16:creationId xmlns:a16="http://schemas.microsoft.com/office/drawing/2014/main" id="{8797D22E-02BC-3248-82D6-32E23568E992}"/>
              </a:ext>
            </a:extLst>
          </p:cNvPr>
          <p:cNvPicPr>
            <a:picLocks noChangeAspect="1"/>
          </p:cNvPicPr>
          <p:nvPr/>
        </p:nvPicPr>
        <p:blipFill>
          <a:blip r:embed="rId2"/>
          <a:stretch>
            <a:fillRect/>
          </a:stretch>
        </p:blipFill>
        <p:spPr>
          <a:xfrm>
            <a:off x="820972" y="3257869"/>
            <a:ext cx="2979323" cy="1921801"/>
          </a:xfrm>
          <a:prstGeom prst="rect">
            <a:avLst/>
          </a:prstGeom>
        </p:spPr>
      </p:pic>
      <p:sp>
        <p:nvSpPr>
          <p:cNvPr id="5" name="TextBox 4">
            <a:extLst>
              <a:ext uri="{FF2B5EF4-FFF2-40B4-BE49-F238E27FC236}">
                <a16:creationId xmlns:a16="http://schemas.microsoft.com/office/drawing/2014/main" id="{3BB22BC7-6B32-784A-9B44-DA97B41F729C}"/>
              </a:ext>
            </a:extLst>
          </p:cNvPr>
          <p:cNvSpPr txBox="1"/>
          <p:nvPr/>
        </p:nvSpPr>
        <p:spPr>
          <a:xfrm>
            <a:off x="4180" y="5894451"/>
            <a:ext cx="4412178"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Light" panose="02000503000000020004" pitchFamily="2" charset="0"/>
                <a:ea typeface="Arial Unicode MS" pitchFamily="34" charset="-128"/>
                <a:cs typeface="Arial Unicode MS" pitchFamily="34" charset="-128"/>
              </a:rPr>
              <a:t>Place Image </a:t>
            </a:r>
            <a:r>
              <a:rPr lang="en-US" sz="1400" kern="0" dirty="0">
                <a:latin typeface="BentonSans" panose="02000503000000020004" pitchFamily="2" charset="0"/>
                <a:ea typeface="Arial Unicode MS" pitchFamily="34" charset="-128"/>
                <a:cs typeface="Arial Unicode MS" pitchFamily="34" charset="-128"/>
              </a:rPr>
              <a:t>in Front</a:t>
            </a:r>
          </a:p>
        </p:txBody>
      </p:sp>
      <p:sp>
        <p:nvSpPr>
          <p:cNvPr id="25" name="TextBox 24">
            <a:extLst>
              <a:ext uri="{FF2B5EF4-FFF2-40B4-BE49-F238E27FC236}">
                <a16:creationId xmlns:a16="http://schemas.microsoft.com/office/drawing/2014/main" id="{4232465E-E37F-B341-94D9-2837041EE6BB}"/>
              </a:ext>
            </a:extLst>
          </p:cNvPr>
          <p:cNvSpPr txBox="1"/>
          <p:nvPr/>
        </p:nvSpPr>
        <p:spPr>
          <a:xfrm>
            <a:off x="3831368" y="5894451"/>
            <a:ext cx="4412178"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latin typeface="BentonSans Light" panose="02000503000000020004" pitchFamily="2" charset="0"/>
                <a:ea typeface="Arial Unicode MS" pitchFamily="34" charset="-128"/>
                <a:cs typeface="Arial Unicode MS" pitchFamily="34" charset="-128"/>
              </a:rPr>
              <a:t>Place Image </a:t>
            </a:r>
            <a:r>
              <a:rPr lang="en-US" sz="1400" kern="0" dirty="0">
                <a:latin typeface="BentonSans" panose="02000503000000020004" pitchFamily="2" charset="0"/>
                <a:ea typeface="Arial Unicode MS" pitchFamily="34" charset="-128"/>
                <a:cs typeface="Arial Unicode MS" pitchFamily="34" charset="-128"/>
              </a:rPr>
              <a:t>in Back</a:t>
            </a:r>
          </a:p>
        </p:txBody>
      </p:sp>
    </p:spTree>
    <p:extLst>
      <p:ext uri="{BB962C8B-B14F-4D97-AF65-F5344CB8AC3E}">
        <p14:creationId xmlns:p14="http://schemas.microsoft.com/office/powerpoint/2010/main" val="125097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3FBD1C-9BC5-BB4F-A7B0-4F5C5061C8A5}"/>
              </a:ext>
            </a:extLst>
          </p:cNvPr>
          <p:cNvPicPr>
            <a:picLocks noChangeAspect="1"/>
          </p:cNvPicPr>
          <p:nvPr/>
        </p:nvPicPr>
        <p:blipFill rotWithShape="1">
          <a:blip r:embed="rId2"/>
          <a:srcRect l="1" r="86873"/>
          <a:stretch/>
        </p:blipFill>
        <p:spPr>
          <a:xfrm>
            <a:off x="1" y="0"/>
            <a:ext cx="9982722" cy="6888891"/>
          </a:xfrm>
          <a:prstGeom prst="rect">
            <a:avLst/>
          </a:prstGeom>
        </p:spPr>
      </p:pic>
      <p:pic>
        <p:nvPicPr>
          <p:cNvPr id="10" name="Picture 9">
            <a:extLst>
              <a:ext uri="{FF2B5EF4-FFF2-40B4-BE49-F238E27FC236}">
                <a16:creationId xmlns:a16="http://schemas.microsoft.com/office/drawing/2014/main" id="{729BEE36-DB1B-484F-978A-225DB36C2405}"/>
              </a:ext>
            </a:extLst>
          </p:cNvPr>
          <p:cNvPicPr>
            <a:picLocks noChangeAspect="1"/>
          </p:cNvPicPr>
          <p:nvPr/>
        </p:nvPicPr>
        <p:blipFill rotWithShape="1">
          <a:blip r:embed="rId2"/>
          <a:srcRect l="1" r="86873"/>
          <a:stretch/>
        </p:blipFill>
        <p:spPr>
          <a:xfrm>
            <a:off x="9835192" y="0"/>
            <a:ext cx="2373631" cy="6888891"/>
          </a:xfrm>
          <a:prstGeom prst="rect">
            <a:avLst/>
          </a:prstGeom>
        </p:spPr>
      </p:pic>
      <p:pic>
        <p:nvPicPr>
          <p:cNvPr id="5" name="Picture 4">
            <a:extLst>
              <a:ext uri="{FF2B5EF4-FFF2-40B4-BE49-F238E27FC236}">
                <a16:creationId xmlns:a16="http://schemas.microsoft.com/office/drawing/2014/main" id="{11FD4932-E409-9F4B-994B-4CD00EB49A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84403" y="148284"/>
            <a:ext cx="4924420" cy="6858000"/>
          </a:xfrm>
          <a:prstGeom prst="rect">
            <a:avLst/>
          </a:prstGeom>
          <a:effectLst>
            <a:softEdge rad="355600"/>
          </a:effectLst>
        </p:spPr>
      </p:pic>
      <p:sp>
        <p:nvSpPr>
          <p:cNvPr id="18" name="TextBox 17">
            <a:extLst>
              <a:ext uri="{FF2B5EF4-FFF2-40B4-BE49-F238E27FC236}">
                <a16:creationId xmlns:a16="http://schemas.microsoft.com/office/drawing/2014/main" id="{64245A75-3F86-48D0-A1E8-22CD7646DB59}"/>
              </a:ext>
            </a:extLst>
          </p:cNvPr>
          <p:cNvSpPr txBox="1"/>
          <p:nvPr/>
        </p:nvSpPr>
        <p:spPr>
          <a:xfrm>
            <a:off x="364602" y="679901"/>
            <a:ext cx="5513832" cy="461665"/>
          </a:xfrm>
          <a:prstGeom prst="rect">
            <a:avLst/>
          </a:prstGeom>
          <a:noFill/>
        </p:spPr>
        <p:txBody>
          <a:bodyPr wrap="square" rtlCol="0">
            <a:spAutoFit/>
          </a:bodyPr>
          <a:lstStyle/>
          <a:p>
            <a:r>
              <a:rPr lang="en-US" sz="2400" dirty="0">
                <a:latin typeface="BentonSans Light" panose="02000503000000020004" pitchFamily="2" charset="0"/>
              </a:rPr>
              <a:t>Take </a:t>
            </a:r>
            <a:r>
              <a:rPr lang="en-US" sz="2400" dirty="0">
                <a:latin typeface="BentonSans Medium" panose="02000603000000020004" pitchFamily="2" charset="0"/>
              </a:rPr>
              <a:t>Precaution!</a:t>
            </a:r>
            <a:endParaRPr lang="en-US" sz="2400" dirty="0">
              <a:latin typeface="BentonSans Book" panose="02000503000000020004" pitchFamily="2" charset="0"/>
            </a:endParaRPr>
          </a:p>
        </p:txBody>
      </p:sp>
      <p:sp>
        <p:nvSpPr>
          <p:cNvPr id="19" name="TextBox 18">
            <a:extLst>
              <a:ext uri="{FF2B5EF4-FFF2-40B4-BE49-F238E27FC236}">
                <a16:creationId xmlns:a16="http://schemas.microsoft.com/office/drawing/2014/main" id="{15D28021-E82B-49A8-99EA-C99CF0420D06}"/>
              </a:ext>
            </a:extLst>
          </p:cNvPr>
          <p:cNvSpPr txBox="1"/>
          <p:nvPr/>
        </p:nvSpPr>
        <p:spPr>
          <a:xfrm>
            <a:off x="364602" y="363034"/>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a:solidFill>
                  <a:schemeClr val="bg1"/>
                </a:solidFill>
                <a:latin typeface="BentonSans" panose="02000503000000020004" pitchFamily="2" charset="0"/>
                <a:ea typeface="Arial Unicode MS" pitchFamily="34" charset="-128"/>
              </a:rPr>
              <a:t>Using Texture |  Animation |  Consistency |  Adding Context  </a:t>
            </a:r>
            <a:r>
              <a:rPr lang="en-US" sz="1200" kern="0" dirty="0">
                <a:latin typeface="BentonSans" panose="02000503000000020004" pitchFamily="2" charset="0"/>
                <a:ea typeface="Arial Unicode MS" pitchFamily="34" charset="-128"/>
              </a:rPr>
              <a:t>|  CAUTION!  |  </a:t>
            </a:r>
            <a:r>
              <a:rPr lang="en-US" sz="1200" kern="0" dirty="0">
                <a:solidFill>
                  <a:schemeClr val="bg1"/>
                </a:solidFill>
                <a:latin typeface="BentonSans" panose="02000503000000020004" pitchFamily="2" charset="0"/>
                <a:ea typeface="Arial Unicode MS" pitchFamily="34" charset="-128"/>
              </a:rPr>
              <a:t>More Help</a:t>
            </a:r>
          </a:p>
        </p:txBody>
      </p:sp>
      <p:sp>
        <p:nvSpPr>
          <p:cNvPr id="22" name="TextBox 21">
            <a:extLst>
              <a:ext uri="{FF2B5EF4-FFF2-40B4-BE49-F238E27FC236}">
                <a16:creationId xmlns:a16="http://schemas.microsoft.com/office/drawing/2014/main" id="{71515F09-56A2-4742-A312-5A4466D4B3F0}"/>
              </a:ext>
            </a:extLst>
          </p:cNvPr>
          <p:cNvSpPr txBox="1"/>
          <p:nvPr/>
        </p:nvSpPr>
        <p:spPr>
          <a:xfrm>
            <a:off x="364601" y="1151343"/>
            <a:ext cx="7661799" cy="772969"/>
          </a:xfrm>
          <a:prstGeom prst="rect">
            <a:avLst/>
          </a:prstGeom>
          <a:noFill/>
        </p:spPr>
        <p:txBody>
          <a:bodyPr wrap="square" rtlCol="0">
            <a:spAutoFit/>
          </a:bodyPr>
          <a:lstStyle/>
          <a:p>
            <a:pPr>
              <a:lnSpc>
                <a:spcPts val="1800"/>
              </a:lnSpc>
              <a:spcAft>
                <a:spcPts val="1800"/>
              </a:spcAft>
            </a:pPr>
            <a:r>
              <a:rPr lang="en-US" sz="1400" dirty="0">
                <a:latin typeface="BentonSans Light" panose="02000503000000020004" pitchFamily="2" charset="0"/>
              </a:rPr>
              <a:t>Be aware that PCs and Macs aren’t exactly compatible when it comes to Microsoft. You may have experienced this with this presentation. Presentations made on Macs (like this one)  may look different when said presentation is open in a PC.</a:t>
            </a:r>
            <a:endParaRPr lang="en-US" sz="1400" dirty="0">
              <a:solidFill>
                <a:schemeClr val="bg1"/>
              </a:solidFill>
              <a:latin typeface="BentonSans Medium" panose="02000503000000020004" pitchFamily="2" charset="0"/>
            </a:endParaRPr>
          </a:p>
        </p:txBody>
      </p:sp>
      <p:sp>
        <p:nvSpPr>
          <p:cNvPr id="16" name="TextBox 15">
            <a:extLst>
              <a:ext uri="{FF2B5EF4-FFF2-40B4-BE49-F238E27FC236}">
                <a16:creationId xmlns:a16="http://schemas.microsoft.com/office/drawing/2014/main" id="{D45E1998-1457-B04E-8752-69424E80CBE0}"/>
              </a:ext>
            </a:extLst>
          </p:cNvPr>
          <p:cNvSpPr txBox="1"/>
          <p:nvPr/>
        </p:nvSpPr>
        <p:spPr>
          <a:xfrm>
            <a:off x="2939433" y="4023154"/>
            <a:ext cx="3751714" cy="784830"/>
          </a:xfrm>
          <a:prstGeom prst="rect">
            <a:avLst/>
          </a:prstGeom>
          <a:noFill/>
        </p:spPr>
        <p:txBody>
          <a:bodyPr wrap="square" rtlCol="0">
            <a:spAutoFit/>
          </a:bodyPr>
          <a:lstStyle/>
          <a:p>
            <a:pPr algn="ctr">
              <a:lnSpc>
                <a:spcPts val="1800"/>
              </a:lnSpc>
            </a:pPr>
            <a:r>
              <a:rPr lang="en-US" sz="1200" dirty="0">
                <a:latin typeface="BentonSans Light" panose="02000503000000020004" pitchFamily="2" charset="0"/>
              </a:rPr>
              <a:t>Fonts, shapes and photos may scale, shift and load differently than intended. For best results export your FINAL presentations as PDFs.</a:t>
            </a:r>
            <a:endParaRPr lang="en-US" sz="1200" dirty="0">
              <a:solidFill>
                <a:schemeClr val="bg1"/>
              </a:solidFill>
              <a:latin typeface="BentonSans Medium" panose="02000503000000020004" pitchFamily="2" charset="0"/>
            </a:endParaRPr>
          </a:p>
        </p:txBody>
      </p:sp>
      <p:pic>
        <p:nvPicPr>
          <p:cNvPr id="17" name="Picture 16">
            <a:extLst>
              <a:ext uri="{FF2B5EF4-FFF2-40B4-BE49-F238E27FC236}">
                <a16:creationId xmlns:a16="http://schemas.microsoft.com/office/drawing/2014/main" id="{33E5E1CF-5F4D-1B49-ACC3-A97F78E7DEA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66799" y="2820430"/>
            <a:ext cx="885921" cy="783352"/>
          </a:xfrm>
          <a:prstGeom prst="rect">
            <a:avLst/>
          </a:prstGeom>
        </p:spPr>
      </p:pic>
      <p:sp>
        <p:nvSpPr>
          <p:cNvPr id="20" name="KPI1Title">
            <a:extLst>
              <a:ext uri="{FF2B5EF4-FFF2-40B4-BE49-F238E27FC236}">
                <a16:creationId xmlns:a16="http://schemas.microsoft.com/office/drawing/2014/main" id="{397DEB30-AFAF-5547-9220-9CC9090BD256}"/>
              </a:ext>
            </a:extLst>
          </p:cNvPr>
          <p:cNvSpPr>
            <a:spLocks noChangeArrowheads="1"/>
          </p:cNvSpPr>
          <p:nvPr/>
        </p:nvSpPr>
        <p:spPr bwMode="gray">
          <a:xfrm>
            <a:off x="2478979" y="3750991"/>
            <a:ext cx="4672622" cy="17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spcBef>
                <a:spcPts val="1625"/>
              </a:spcBef>
              <a:buClr>
                <a:schemeClr val="accent1"/>
              </a:buClr>
              <a:buSzPct val="80000"/>
              <a:defRPr b="1">
                <a:solidFill>
                  <a:schemeClr val="tx1"/>
                </a:solidFill>
                <a:latin typeface="Arial" panose="020B0604020202020204" pitchFamily="34" charset="0"/>
              </a:defRPr>
            </a:lvl1pPr>
            <a:lvl2pPr marL="742950" indent="-285750" eaLnBrk="0" hangingPunct="0">
              <a:spcBef>
                <a:spcPts val="500"/>
              </a:spcBef>
              <a:buClr>
                <a:schemeClr val="accent1"/>
              </a:buClr>
              <a:buSzPct val="80000"/>
              <a:buFont typeface="Wingdings" panose="05000000000000000000" pitchFamily="2" charset="2"/>
              <a:defRPr>
                <a:solidFill>
                  <a:schemeClr val="tx1"/>
                </a:solidFill>
                <a:latin typeface="Arial" panose="020B0604020202020204" pitchFamily="34" charset="0"/>
              </a:defRPr>
            </a:lvl2pPr>
            <a:lvl3pPr marL="1143000" indent="-228600" eaLnBrk="0" hangingPunct="0">
              <a:spcBef>
                <a:spcPts val="425"/>
              </a:spcBef>
              <a:buClr>
                <a:schemeClr val="accent1"/>
              </a:buClr>
              <a:buSzPct val="100000"/>
              <a:buFont typeface="Wingdings" panose="05000000000000000000" pitchFamily="2" charset="2"/>
              <a:buChar char=""/>
              <a:defRPr sz="1600">
                <a:solidFill>
                  <a:schemeClr val="tx1"/>
                </a:solidFill>
                <a:latin typeface="Arial" panose="020B0604020202020204" pitchFamily="34" charset="0"/>
              </a:defRPr>
            </a:lvl3pPr>
            <a:lvl4pPr marL="1600200" indent="-228600" eaLnBrk="0" hangingPunct="0">
              <a:spcBef>
                <a:spcPts val="425"/>
              </a:spcBef>
              <a:buClr>
                <a:schemeClr val="accent2"/>
              </a:buClr>
              <a:buSzPct val="100000"/>
              <a:buFont typeface="Arial" panose="020B0604020202020204" pitchFamily="34" charset="0"/>
              <a:buChar char="–"/>
              <a:defRPr sz="1400">
                <a:solidFill>
                  <a:schemeClr val="tx1"/>
                </a:solidFill>
                <a:latin typeface="Arial" panose="020B0604020202020204" pitchFamily="34" charset="0"/>
              </a:defRPr>
            </a:lvl4pPr>
            <a:lvl5pPr marL="2057400" indent="-228600" eaLnBrk="0" hangingPunct="0">
              <a:spcBef>
                <a:spcPts val="250"/>
              </a:spcBef>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5pPr>
            <a:lvl6pPr marL="25146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6pPr>
            <a:lvl7pPr marL="29718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7pPr>
            <a:lvl8pPr marL="34290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8pPr>
            <a:lvl9pPr marL="3886200" indent="-228600" eaLnBrk="0" fontAlgn="base" hangingPunct="0">
              <a:spcBef>
                <a:spcPts val="250"/>
              </a:spcBef>
              <a:spcAft>
                <a:spcPct val="0"/>
              </a:spcAft>
              <a:buClr>
                <a:schemeClr val="accent2"/>
              </a:buClr>
              <a:buSzPct val="100000"/>
              <a:buFont typeface="Courier New" panose="02070309020205020404" pitchFamily="49" charset="0"/>
              <a:buChar char="o"/>
              <a:defRPr sz="1400">
                <a:solidFill>
                  <a:schemeClr val="tx1"/>
                </a:solidFill>
                <a:latin typeface="Arial" panose="020B0604020202020204" pitchFamily="34" charset="0"/>
              </a:defRPr>
            </a:lvl9pPr>
          </a:lstStyle>
          <a:p>
            <a:pPr algn="ctr" eaLnBrk="1" hangingPunct="1">
              <a:spcBef>
                <a:spcPct val="0"/>
              </a:spcBef>
              <a:buClrTx/>
              <a:buSzTx/>
            </a:pPr>
            <a:r>
              <a:rPr lang="en-US" altLang="en-US" sz="1400" b="0" dirty="0">
                <a:latin typeface="BentonSans Medium" panose="02000503000000020004" pitchFamily="2" charset="0"/>
              </a:rPr>
              <a:t>Be Sure to Double Check</a:t>
            </a:r>
          </a:p>
        </p:txBody>
      </p:sp>
    </p:spTree>
    <p:extLst>
      <p:ext uri="{BB962C8B-B14F-4D97-AF65-F5344CB8AC3E}">
        <p14:creationId xmlns:p14="http://schemas.microsoft.com/office/powerpoint/2010/main" val="2854997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5AD899-4060-3149-9271-DF25F2B5FFB1}"/>
              </a:ext>
            </a:extLst>
          </p:cNvPr>
          <p:cNvPicPr>
            <a:picLocks noChangeAspect="1"/>
          </p:cNvPicPr>
          <p:nvPr/>
        </p:nvPicPr>
        <p:blipFill rotWithShape="1">
          <a:blip r:embed="rId2"/>
          <a:srcRect l="912" t="1004" r="845"/>
          <a:stretch/>
        </p:blipFill>
        <p:spPr>
          <a:xfrm flipH="1">
            <a:off x="-1" y="254833"/>
            <a:ext cx="12195173" cy="6648137"/>
          </a:xfrm>
          <a:prstGeom prst="rect">
            <a:avLst/>
          </a:prstGeom>
        </p:spPr>
      </p:pic>
      <p:sp>
        <p:nvSpPr>
          <p:cNvPr id="7" name="Title 1">
            <a:extLst>
              <a:ext uri="{FF2B5EF4-FFF2-40B4-BE49-F238E27FC236}">
                <a16:creationId xmlns:a16="http://schemas.microsoft.com/office/drawing/2014/main" id="{976B6F75-12CA-F64D-8F1C-34590DA2A70E}"/>
              </a:ext>
            </a:extLst>
          </p:cNvPr>
          <p:cNvSpPr txBox="1">
            <a:spLocks/>
          </p:cNvSpPr>
          <p:nvPr/>
        </p:nvSpPr>
        <p:spPr>
          <a:xfrm>
            <a:off x="655223" y="803979"/>
            <a:ext cx="9672999" cy="1398697"/>
          </a:xfrm>
          <a:prstGeom prst="rect">
            <a:avLst/>
          </a:prstGeom>
        </p:spPr>
        <p:txBody>
          <a:bodyPr>
            <a:noAutofit/>
          </a:bodyPr>
          <a:lstStyle>
            <a:lvl1pPr algn="l" defTabSz="548640" rtl="0" eaLnBrk="1" latinLnBrk="0" hangingPunct="1">
              <a:lnSpc>
                <a:spcPct val="90000"/>
              </a:lnSpc>
              <a:spcBef>
                <a:spcPct val="0"/>
              </a:spcBef>
              <a:buNone/>
              <a:defRPr sz="2640" kern="1200">
                <a:solidFill>
                  <a:schemeClr val="tx1"/>
                </a:solidFill>
                <a:latin typeface="+mj-lt"/>
                <a:ea typeface="+mj-ea"/>
                <a:cs typeface="+mj-cs"/>
              </a:defRPr>
            </a:lvl1pPr>
          </a:lstStyle>
          <a:p>
            <a:pPr>
              <a:lnSpc>
                <a:spcPct val="150000"/>
              </a:lnSpc>
            </a:pPr>
            <a:r>
              <a:rPr lang="en-US" sz="3600" b="1" dirty="0">
                <a:solidFill>
                  <a:schemeClr val="bg1"/>
                </a:solidFill>
                <a:latin typeface="BentonSans" panose="02000503000000020004" pitchFamily="2" charset="0"/>
                <a:ea typeface="+mn-ea"/>
                <a:cs typeface="+mn-cs"/>
              </a:rPr>
              <a:t>Presentations Can Be Stressful</a:t>
            </a:r>
          </a:p>
        </p:txBody>
      </p:sp>
      <p:cxnSp>
        <p:nvCxnSpPr>
          <p:cNvPr id="8" name="Straight Connector 7">
            <a:extLst>
              <a:ext uri="{FF2B5EF4-FFF2-40B4-BE49-F238E27FC236}">
                <a16:creationId xmlns:a16="http://schemas.microsoft.com/office/drawing/2014/main" id="{AB0EF954-7302-A04C-BAA0-D334B7723A8F}"/>
              </a:ext>
            </a:extLst>
          </p:cNvPr>
          <p:cNvCxnSpPr>
            <a:cxnSpLocks/>
          </p:cNvCxnSpPr>
          <p:nvPr/>
        </p:nvCxnSpPr>
        <p:spPr>
          <a:xfrm>
            <a:off x="485991" y="808961"/>
            <a:ext cx="0" cy="1663909"/>
          </a:xfrm>
          <a:prstGeom prst="line">
            <a:avLst/>
          </a:prstGeom>
          <a:ln w="25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9" name="Title 1">
            <a:extLst>
              <a:ext uri="{FF2B5EF4-FFF2-40B4-BE49-F238E27FC236}">
                <a16:creationId xmlns:a16="http://schemas.microsoft.com/office/drawing/2014/main" id="{E34B9FBD-7706-1246-AAF9-2314E003EC5E}"/>
              </a:ext>
            </a:extLst>
          </p:cNvPr>
          <p:cNvSpPr txBox="1">
            <a:spLocks/>
          </p:cNvSpPr>
          <p:nvPr/>
        </p:nvSpPr>
        <p:spPr>
          <a:xfrm>
            <a:off x="655225" y="1640916"/>
            <a:ext cx="5787133" cy="1398697"/>
          </a:xfrm>
          <a:prstGeom prst="rect">
            <a:avLst/>
          </a:prstGeom>
        </p:spPr>
        <p:txBody>
          <a:bodyPr>
            <a:normAutofit fontScale="97500"/>
          </a:bodyPr>
          <a:lstStyle>
            <a:lvl1pPr algn="l" defTabSz="548640" rtl="0" eaLnBrk="1" latinLnBrk="0" hangingPunct="1">
              <a:lnSpc>
                <a:spcPct val="90000"/>
              </a:lnSpc>
              <a:spcBef>
                <a:spcPct val="0"/>
              </a:spcBef>
              <a:buNone/>
              <a:defRPr sz="2640" kern="1200">
                <a:solidFill>
                  <a:schemeClr val="tx1"/>
                </a:solidFill>
                <a:latin typeface="+mj-lt"/>
                <a:ea typeface="+mj-ea"/>
                <a:cs typeface="+mj-cs"/>
              </a:defRPr>
            </a:lvl1pPr>
          </a:lstStyle>
          <a:p>
            <a:pPr>
              <a:lnSpc>
                <a:spcPct val="100000"/>
              </a:lnSpc>
            </a:pPr>
            <a:r>
              <a:rPr lang="en-US" sz="1600" dirty="0">
                <a:solidFill>
                  <a:schemeClr val="bg1"/>
                </a:solidFill>
                <a:latin typeface="BentonSans" panose="02000503000000020004" pitchFamily="2" charset="0"/>
                <a:ea typeface="+mn-ea"/>
                <a:cs typeface="+mn-cs"/>
              </a:rPr>
              <a:t>but they don’t have to be!</a:t>
            </a:r>
            <a:r>
              <a:rPr lang="en-US" sz="1600" dirty="0">
                <a:solidFill>
                  <a:schemeClr val="bg1"/>
                </a:solidFill>
                <a:latin typeface="BentonSans" panose="02000503000000020004" pitchFamily="2" charset="0"/>
              </a:rPr>
              <a:t> Each page will show you an </a:t>
            </a:r>
          </a:p>
          <a:p>
            <a:pPr>
              <a:lnSpc>
                <a:spcPct val="100000"/>
              </a:lnSpc>
            </a:pPr>
            <a:r>
              <a:rPr lang="en-US" sz="1600" dirty="0">
                <a:solidFill>
                  <a:schemeClr val="bg1"/>
                </a:solidFill>
                <a:latin typeface="BentonSans" panose="02000503000000020004" pitchFamily="2" charset="0"/>
              </a:rPr>
              <a:t>example of ways to enhance your slide decks</a:t>
            </a:r>
          </a:p>
          <a:p>
            <a:pPr>
              <a:lnSpc>
                <a:spcPct val="150000"/>
              </a:lnSpc>
            </a:pPr>
            <a:endParaRPr lang="en-US" sz="1600" dirty="0">
              <a:latin typeface="BentonSans Light" panose="02000503000000020004" pitchFamily="2" charset="0"/>
              <a:ea typeface="+mn-ea"/>
              <a:cs typeface="+mn-cs"/>
            </a:endParaRPr>
          </a:p>
        </p:txBody>
      </p:sp>
    </p:spTree>
    <p:extLst>
      <p:ext uri="{BB962C8B-B14F-4D97-AF65-F5344CB8AC3E}">
        <p14:creationId xmlns:p14="http://schemas.microsoft.com/office/powerpoint/2010/main" val="1585355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1392FE-144D-C04F-8A0D-2AE80042DEB5}"/>
              </a:ext>
            </a:extLst>
          </p:cNvPr>
          <p:cNvSpPr txBox="1"/>
          <p:nvPr/>
        </p:nvSpPr>
        <p:spPr>
          <a:xfrm>
            <a:off x="3340671" y="3003251"/>
            <a:ext cx="5513832" cy="461665"/>
          </a:xfrm>
          <a:prstGeom prst="rect">
            <a:avLst/>
          </a:prstGeom>
          <a:noFill/>
        </p:spPr>
        <p:txBody>
          <a:bodyPr wrap="square" rtlCol="0">
            <a:spAutoFit/>
          </a:bodyPr>
          <a:lstStyle/>
          <a:p>
            <a:pPr algn="ctr"/>
            <a:r>
              <a:rPr lang="en-US" sz="2400" dirty="0">
                <a:latin typeface="BentonSans Book" panose="02000503000000020004" pitchFamily="2" charset="0"/>
              </a:rPr>
              <a:t>Add A Navigation Bar</a:t>
            </a:r>
          </a:p>
        </p:txBody>
      </p:sp>
      <p:sp>
        <p:nvSpPr>
          <p:cNvPr id="5" name="TextBox 4">
            <a:extLst>
              <a:ext uri="{FF2B5EF4-FFF2-40B4-BE49-F238E27FC236}">
                <a16:creationId xmlns:a16="http://schemas.microsoft.com/office/drawing/2014/main" id="{D4337E8E-C964-A744-9C93-4544EEBB7632}"/>
              </a:ext>
            </a:extLst>
          </p:cNvPr>
          <p:cNvSpPr txBox="1"/>
          <p:nvPr/>
        </p:nvSpPr>
        <p:spPr>
          <a:xfrm>
            <a:off x="198051" y="432765"/>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a:latin typeface="BentonSans" panose="02000503000000020004" pitchFamily="2" charset="0"/>
                <a:ea typeface="Arial Unicode MS" pitchFamily="34" charset="-128"/>
                <a:cs typeface="Arial Unicode MS" pitchFamily="34" charset="-128"/>
              </a:rPr>
              <a:t>NAV BAR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Highlighting  |  Text |  Icons  |  Photos  |  Space  |  Why</a:t>
            </a:r>
          </a:p>
        </p:txBody>
      </p:sp>
      <p:sp>
        <p:nvSpPr>
          <p:cNvPr id="16" name="TextBox 15">
            <a:extLst>
              <a:ext uri="{FF2B5EF4-FFF2-40B4-BE49-F238E27FC236}">
                <a16:creationId xmlns:a16="http://schemas.microsoft.com/office/drawing/2014/main" id="{136D9D94-9472-0E44-86B1-3A7E77789BBE}"/>
              </a:ext>
            </a:extLst>
          </p:cNvPr>
          <p:cNvSpPr txBox="1"/>
          <p:nvPr/>
        </p:nvSpPr>
        <p:spPr>
          <a:xfrm>
            <a:off x="3340671" y="3686734"/>
            <a:ext cx="5513832" cy="703719"/>
          </a:xfrm>
          <a:prstGeom prst="rect">
            <a:avLst/>
          </a:prstGeom>
          <a:noFill/>
        </p:spPr>
        <p:txBody>
          <a:bodyPr wrap="square" rtlCol="0">
            <a:spAutoFit/>
          </a:bodyPr>
          <a:lstStyle/>
          <a:p>
            <a:pPr algn="ctr">
              <a:lnSpc>
                <a:spcPct val="150000"/>
              </a:lnSpc>
            </a:pPr>
            <a:r>
              <a:rPr lang="en-US" sz="1400" dirty="0">
                <a:latin typeface="BentonSans Light" panose="02000503000000020004" pitchFamily="2" charset="0"/>
              </a:rPr>
              <a:t>It will help you get organized and your viewers will better understand  your presentation and thought process!</a:t>
            </a:r>
          </a:p>
        </p:txBody>
      </p:sp>
      <p:cxnSp>
        <p:nvCxnSpPr>
          <p:cNvPr id="27" name="Straight Connector 26">
            <a:extLst>
              <a:ext uri="{FF2B5EF4-FFF2-40B4-BE49-F238E27FC236}">
                <a16:creationId xmlns:a16="http://schemas.microsoft.com/office/drawing/2014/main" id="{B170C8EA-DDD9-AF48-A54C-EA722CF34A25}"/>
              </a:ext>
            </a:extLst>
          </p:cNvPr>
          <p:cNvCxnSpPr>
            <a:cxnSpLocks/>
          </p:cNvCxnSpPr>
          <p:nvPr/>
        </p:nvCxnSpPr>
        <p:spPr>
          <a:xfrm>
            <a:off x="5275918" y="3531169"/>
            <a:ext cx="1643338" cy="0"/>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pic>
        <p:nvPicPr>
          <p:cNvPr id="31" name="Picture 30">
            <a:extLst>
              <a:ext uri="{FF2B5EF4-FFF2-40B4-BE49-F238E27FC236}">
                <a16:creationId xmlns:a16="http://schemas.microsoft.com/office/drawing/2014/main" id="{59C65A60-80F0-E54B-97B1-5792BFDBCBF3}"/>
              </a:ext>
            </a:extLst>
          </p:cNvPr>
          <p:cNvPicPr>
            <a:picLocks noChangeAspect="1"/>
          </p:cNvPicPr>
          <p:nvPr/>
        </p:nvPicPr>
        <p:blipFill>
          <a:blip r:embed="rId2"/>
          <a:stretch>
            <a:fillRect/>
          </a:stretch>
        </p:blipFill>
        <p:spPr>
          <a:xfrm>
            <a:off x="1953557" y="813177"/>
            <a:ext cx="3864110" cy="2139885"/>
          </a:xfrm>
          <a:prstGeom prst="rect">
            <a:avLst/>
          </a:prstGeom>
        </p:spPr>
      </p:pic>
    </p:spTree>
    <p:extLst>
      <p:ext uri="{BB962C8B-B14F-4D97-AF65-F5344CB8AC3E}">
        <p14:creationId xmlns:p14="http://schemas.microsoft.com/office/powerpoint/2010/main" val="143372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603A1B-2BF5-A047-842A-A025B53CADD2}"/>
              </a:ext>
            </a:extLst>
          </p:cNvPr>
          <p:cNvSpPr txBox="1"/>
          <p:nvPr/>
        </p:nvSpPr>
        <p:spPr>
          <a:xfrm>
            <a:off x="343476" y="1128775"/>
            <a:ext cx="6076987" cy="461665"/>
          </a:xfrm>
          <a:prstGeom prst="rect">
            <a:avLst/>
          </a:prstGeom>
          <a:noFill/>
        </p:spPr>
        <p:txBody>
          <a:bodyPr wrap="square" rtlCol="0">
            <a:spAutoFit/>
          </a:bodyPr>
          <a:lstStyle/>
          <a:p>
            <a:r>
              <a:rPr lang="en-US" sz="2400" dirty="0">
                <a:latin typeface="BentonSans Book" panose="02000503000000020004" pitchFamily="2" charset="0"/>
              </a:rPr>
              <a:t>Highlight Your Point…Literally</a:t>
            </a:r>
            <a:endParaRPr lang="en-US" sz="2000" dirty="0">
              <a:latin typeface="BentonSans Book" panose="02000503000000020004" pitchFamily="2" charset="0"/>
            </a:endParaRPr>
          </a:p>
        </p:txBody>
      </p:sp>
      <p:graphicFrame>
        <p:nvGraphicFramePr>
          <p:cNvPr id="7" name="1piechartForBP">
            <a:extLst>
              <a:ext uri="{FF2B5EF4-FFF2-40B4-BE49-F238E27FC236}">
                <a16:creationId xmlns:a16="http://schemas.microsoft.com/office/drawing/2014/main" id="{8D985819-9BD9-0E47-8988-4AC9C577F8F4}"/>
              </a:ext>
            </a:extLst>
          </p:cNvPr>
          <p:cNvGraphicFramePr>
            <a:graphicFrameLocks noChangeAspect="1"/>
          </p:cNvGraphicFramePr>
          <p:nvPr>
            <p:custDataLst>
              <p:tags r:id="rId1"/>
            </p:custDataLst>
          </p:nvPr>
        </p:nvGraphicFramePr>
        <p:xfrm>
          <a:off x="638954" y="3219877"/>
          <a:ext cx="5781509" cy="3186153"/>
        </p:xfrm>
        <a:graphic>
          <a:graphicData uri="http://schemas.openxmlformats.org/drawingml/2006/chart">
            <c:chart xmlns:c="http://schemas.openxmlformats.org/drawingml/2006/chart" xmlns:r="http://schemas.openxmlformats.org/officeDocument/2006/relationships" r:id="rId4"/>
          </a:graphicData>
        </a:graphic>
      </p:graphicFrame>
      <p:sp>
        <p:nvSpPr>
          <p:cNvPr id="8" name="CustomerValue">
            <a:extLst>
              <a:ext uri="{FF2B5EF4-FFF2-40B4-BE49-F238E27FC236}">
                <a16:creationId xmlns:a16="http://schemas.microsoft.com/office/drawing/2014/main" id="{B762CF71-B000-2C4C-B131-61E214A39EFE}"/>
              </a:ext>
            </a:extLst>
          </p:cNvPr>
          <p:cNvSpPr txBox="1">
            <a:spLocks noChangeArrowheads="1"/>
          </p:cNvSpPr>
          <p:nvPr/>
        </p:nvSpPr>
        <p:spPr bwMode="auto">
          <a:xfrm>
            <a:off x="4053327" y="2735152"/>
            <a:ext cx="2151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fontAlgn="base" hangingPunct="1">
              <a:spcBef>
                <a:spcPct val="0"/>
              </a:spcBef>
              <a:spcAft>
                <a:spcPct val="0"/>
              </a:spcAft>
            </a:pPr>
            <a:r>
              <a:rPr lang="en-US" altLang="en-US" sz="1100" dirty="0">
                <a:latin typeface="BentonSans Book" panose="02000503000000020004" pitchFamily="2" charset="0"/>
                <a:ea typeface="+mn-ea"/>
                <a:cs typeface="+mn-cs"/>
              </a:rPr>
              <a:t>Customer Response
Adoption - Lower</a:t>
            </a:r>
          </a:p>
        </p:txBody>
      </p:sp>
      <p:graphicFrame>
        <p:nvGraphicFramePr>
          <p:cNvPr id="10" name="1piechartForBP">
            <a:extLst>
              <a:ext uri="{FF2B5EF4-FFF2-40B4-BE49-F238E27FC236}">
                <a16:creationId xmlns:a16="http://schemas.microsoft.com/office/drawing/2014/main" id="{6A57A3FD-4BD9-704E-BDE7-34E67FE9ADAD}"/>
              </a:ext>
            </a:extLst>
          </p:cNvPr>
          <p:cNvGraphicFramePr>
            <a:graphicFrameLocks noChangeAspect="1"/>
          </p:cNvGraphicFramePr>
          <p:nvPr>
            <p:custDataLst>
              <p:tags r:id="rId2"/>
            </p:custDataLst>
          </p:nvPr>
        </p:nvGraphicFramePr>
        <p:xfrm>
          <a:off x="5574586" y="2478792"/>
          <a:ext cx="6066619" cy="3999745"/>
        </p:xfrm>
        <a:graphic>
          <a:graphicData uri="http://schemas.openxmlformats.org/drawingml/2006/chart">
            <c:chart xmlns:c="http://schemas.openxmlformats.org/drawingml/2006/chart" xmlns:r="http://schemas.openxmlformats.org/officeDocument/2006/relationships" r:id="rId5"/>
          </a:graphicData>
        </a:graphic>
      </p:graphicFrame>
      <p:cxnSp>
        <p:nvCxnSpPr>
          <p:cNvPr id="12" name="Straight Connector 11">
            <a:extLst>
              <a:ext uri="{FF2B5EF4-FFF2-40B4-BE49-F238E27FC236}">
                <a16:creationId xmlns:a16="http://schemas.microsoft.com/office/drawing/2014/main" id="{ADA947DC-CF1D-2149-9E5A-D0035E2D8233}"/>
              </a:ext>
            </a:extLst>
          </p:cNvPr>
          <p:cNvCxnSpPr>
            <a:cxnSpLocks/>
          </p:cNvCxnSpPr>
          <p:nvPr/>
        </p:nvCxnSpPr>
        <p:spPr>
          <a:xfrm>
            <a:off x="8594187" y="2236771"/>
            <a:ext cx="0" cy="1183382"/>
          </a:xfrm>
          <a:prstGeom prst="line">
            <a:avLst/>
          </a:prstGeom>
          <a:ln w="25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20" name="CustomerValue">
            <a:extLst>
              <a:ext uri="{FF2B5EF4-FFF2-40B4-BE49-F238E27FC236}">
                <a16:creationId xmlns:a16="http://schemas.microsoft.com/office/drawing/2014/main" id="{3027C4B8-ED11-8B4F-AD00-2B7A62D6B069}"/>
              </a:ext>
            </a:extLst>
          </p:cNvPr>
          <p:cNvSpPr txBox="1">
            <a:spLocks noChangeArrowheads="1"/>
          </p:cNvSpPr>
          <p:nvPr/>
        </p:nvSpPr>
        <p:spPr bwMode="auto">
          <a:xfrm>
            <a:off x="9950641" y="2783943"/>
            <a:ext cx="2151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marL="742950" indent="-28575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marL="11430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marL="16002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marL="2057400" indent="-228600" eaLnBrk="0" hangingPunct="0">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fontAlgn="base" hangingPunct="1">
              <a:spcBef>
                <a:spcPct val="0"/>
              </a:spcBef>
              <a:spcAft>
                <a:spcPct val="0"/>
              </a:spcAft>
            </a:pPr>
            <a:r>
              <a:rPr lang="en-US" altLang="en-US" sz="1100" dirty="0">
                <a:latin typeface="BentonSans Book" panose="02000503000000020004" pitchFamily="2" charset="0"/>
                <a:ea typeface="+mn-ea"/>
                <a:cs typeface="+mn-cs"/>
              </a:rPr>
              <a:t>Customer Response
Adoption - Lower</a:t>
            </a:r>
          </a:p>
        </p:txBody>
      </p:sp>
      <p:cxnSp>
        <p:nvCxnSpPr>
          <p:cNvPr id="23" name="Straight Connector 22">
            <a:extLst>
              <a:ext uri="{FF2B5EF4-FFF2-40B4-BE49-F238E27FC236}">
                <a16:creationId xmlns:a16="http://schemas.microsoft.com/office/drawing/2014/main" id="{8730D927-3D43-E343-9D8F-CA595BCDFC5E}"/>
              </a:ext>
            </a:extLst>
          </p:cNvPr>
          <p:cNvCxnSpPr>
            <a:cxnSpLocks/>
          </p:cNvCxnSpPr>
          <p:nvPr/>
        </p:nvCxnSpPr>
        <p:spPr>
          <a:xfrm flipH="1">
            <a:off x="8592146" y="2236771"/>
            <a:ext cx="2770499" cy="0"/>
          </a:xfrm>
          <a:prstGeom prst="line">
            <a:avLst/>
          </a:prstGeom>
          <a:ln w="25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C8D320E9-9755-E940-9C80-F31378FDBEE7}"/>
              </a:ext>
            </a:extLst>
          </p:cNvPr>
          <p:cNvSpPr txBox="1"/>
          <p:nvPr/>
        </p:nvSpPr>
        <p:spPr>
          <a:xfrm>
            <a:off x="8903671" y="2036716"/>
            <a:ext cx="2877713" cy="400110"/>
          </a:xfrm>
          <a:prstGeom prst="rect">
            <a:avLst/>
          </a:prstGeom>
          <a:solidFill>
            <a:schemeClr val="bg1"/>
          </a:solidFill>
        </p:spPr>
        <p:txBody>
          <a:bodyPr wrap="square" rtlCol="0">
            <a:spAutoFit/>
          </a:bodyPr>
          <a:lstStyle/>
          <a:p>
            <a:pPr algn="ctr">
              <a:spcAft>
                <a:spcPts val="600"/>
              </a:spcAft>
            </a:pPr>
            <a:r>
              <a:rPr lang="en-US" sz="2000" dirty="0">
                <a:latin typeface="BentonSans" panose="02000503000000020004" pitchFamily="2" charset="0"/>
              </a:rPr>
              <a:t>10% Made You Look</a:t>
            </a:r>
          </a:p>
        </p:txBody>
      </p:sp>
      <p:sp>
        <p:nvSpPr>
          <p:cNvPr id="28" name="TextBox 27">
            <a:extLst>
              <a:ext uri="{FF2B5EF4-FFF2-40B4-BE49-F238E27FC236}">
                <a16:creationId xmlns:a16="http://schemas.microsoft.com/office/drawing/2014/main" id="{54F1C455-152A-894E-92A6-07AB261160FE}"/>
              </a:ext>
            </a:extLst>
          </p:cNvPr>
          <p:cNvSpPr txBox="1"/>
          <p:nvPr/>
        </p:nvSpPr>
        <p:spPr>
          <a:xfrm>
            <a:off x="343476" y="1590440"/>
            <a:ext cx="6076987" cy="646331"/>
          </a:xfrm>
          <a:prstGeom prst="rect">
            <a:avLst/>
          </a:prstGeom>
          <a:noFill/>
        </p:spPr>
        <p:txBody>
          <a:bodyPr wrap="square" rtlCol="0">
            <a:spAutoFit/>
          </a:bodyPr>
          <a:lstStyle/>
          <a:p>
            <a:r>
              <a:rPr lang="en-US" sz="1200" dirty="0">
                <a:latin typeface="BentonSans Light" panose="02000503000000020004" pitchFamily="2" charset="0"/>
              </a:rPr>
              <a:t>Draw people’s attention to important issues or things you would like to make obvious by calling out a specific piece of information with a pop of color. Which chart did you first pay attention to when you looked at this page? </a:t>
            </a:r>
          </a:p>
        </p:txBody>
      </p:sp>
      <p:sp>
        <p:nvSpPr>
          <p:cNvPr id="37" name="TextBox 36">
            <a:extLst>
              <a:ext uri="{FF2B5EF4-FFF2-40B4-BE49-F238E27FC236}">
                <a16:creationId xmlns:a16="http://schemas.microsoft.com/office/drawing/2014/main" id="{DD9DA0DB-86A0-EA43-A37C-95912628F7A5}"/>
              </a:ext>
            </a:extLst>
          </p:cNvPr>
          <p:cNvSpPr txBox="1"/>
          <p:nvPr/>
        </p:nvSpPr>
        <p:spPr>
          <a:xfrm>
            <a:off x="198051" y="432765"/>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err="1">
                <a:solidFill>
                  <a:schemeClr val="bg1">
                    <a:lumMod val="75000"/>
                  </a:schemeClr>
                </a:solidFill>
                <a:latin typeface="BentonSans" panose="02000503000000020004" pitchFamily="2" charset="0"/>
                <a:ea typeface="Arial Unicode MS" pitchFamily="34" charset="-128"/>
                <a:cs typeface="Arial Unicode MS" pitchFamily="34" charset="-128"/>
              </a:rPr>
              <a:t>Nav</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 Bar  </a:t>
            </a:r>
            <a:r>
              <a:rPr lang="en-US" sz="1200" kern="0" dirty="0">
                <a:latin typeface="BentonSans" panose="02000503000000020004" pitchFamily="2" charset="0"/>
                <a:ea typeface="Arial Unicode MS" pitchFamily="34" charset="-128"/>
                <a:cs typeface="Arial Unicode MS" pitchFamily="34" charset="-128"/>
              </a:rPr>
              <a:t>| HIGHLIGHTING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Text |  Icons  |  Photos  |  Space  |  Why</a:t>
            </a:r>
          </a:p>
        </p:txBody>
      </p:sp>
    </p:spTree>
    <p:extLst>
      <p:ext uri="{BB962C8B-B14F-4D97-AF65-F5344CB8AC3E}">
        <p14:creationId xmlns:p14="http://schemas.microsoft.com/office/powerpoint/2010/main" val="297977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2DE18F2-4513-8146-BAEC-A213330D8D09}"/>
              </a:ext>
            </a:extLst>
          </p:cNvPr>
          <p:cNvGrpSpPr/>
          <p:nvPr/>
        </p:nvGrpSpPr>
        <p:grpSpPr>
          <a:xfrm>
            <a:off x="6268818" y="3487511"/>
            <a:ext cx="2705100" cy="404524"/>
            <a:chOff x="4220605" y="2378075"/>
            <a:chExt cx="4161395" cy="622300"/>
          </a:xfrm>
        </p:grpSpPr>
        <p:sp>
          <p:nvSpPr>
            <p:cNvPr id="11" name="Oval 10">
              <a:extLst>
                <a:ext uri="{FF2B5EF4-FFF2-40B4-BE49-F238E27FC236}">
                  <a16:creationId xmlns:a16="http://schemas.microsoft.com/office/drawing/2014/main" id="{B9EEC34C-9177-B641-8335-37199978CCEE}"/>
                </a:ext>
              </a:extLst>
            </p:cNvPr>
            <p:cNvSpPr/>
            <p:nvPr/>
          </p:nvSpPr>
          <p:spPr bwMode="gray">
            <a:xfrm>
              <a:off x="7759700" y="2378075"/>
              <a:ext cx="622300" cy="622300"/>
            </a:xfrm>
            <a:prstGeom prst="ellipse">
              <a:avLst/>
            </a:prstGeom>
            <a:noFill/>
            <a:ln w="25400" algn="ctr">
              <a:solidFill>
                <a:schemeClr val="bg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Oval 12">
              <a:extLst>
                <a:ext uri="{FF2B5EF4-FFF2-40B4-BE49-F238E27FC236}">
                  <a16:creationId xmlns:a16="http://schemas.microsoft.com/office/drawing/2014/main" id="{A7674FA3-7A3D-584E-8559-8093BDAC2D8C}"/>
                </a:ext>
              </a:extLst>
            </p:cNvPr>
            <p:cNvSpPr/>
            <p:nvPr/>
          </p:nvSpPr>
          <p:spPr bwMode="gray">
            <a:xfrm>
              <a:off x="6874927" y="2378075"/>
              <a:ext cx="622300" cy="622300"/>
            </a:xfrm>
            <a:prstGeom prst="ellipse">
              <a:avLst/>
            </a:prstGeom>
            <a:solidFill>
              <a:srgbClr val="1AA1E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87AF8361-D9F0-BC49-B9FF-432AD589D502}"/>
                </a:ext>
              </a:extLst>
            </p:cNvPr>
            <p:cNvSpPr/>
            <p:nvPr/>
          </p:nvSpPr>
          <p:spPr bwMode="gray">
            <a:xfrm>
              <a:off x="5990153" y="2378075"/>
              <a:ext cx="622300" cy="622300"/>
            </a:xfrm>
            <a:prstGeom prst="ellipse">
              <a:avLst/>
            </a:prstGeom>
            <a:solidFill>
              <a:srgbClr val="6EAA9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Oval 16">
              <a:extLst>
                <a:ext uri="{FF2B5EF4-FFF2-40B4-BE49-F238E27FC236}">
                  <a16:creationId xmlns:a16="http://schemas.microsoft.com/office/drawing/2014/main" id="{6DB0E7FD-76E5-7948-84A0-09204C1463DB}"/>
                </a:ext>
              </a:extLst>
            </p:cNvPr>
            <p:cNvSpPr/>
            <p:nvPr/>
          </p:nvSpPr>
          <p:spPr bwMode="gray">
            <a:xfrm>
              <a:off x="5105379" y="2378075"/>
              <a:ext cx="622300" cy="622300"/>
            </a:xfrm>
            <a:prstGeom prst="ellipse">
              <a:avLst/>
            </a:prstGeom>
            <a:solidFill>
              <a:srgbClr val="BAB07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7C4EBDD6-4C3A-0348-82E3-C5CA5767759C}"/>
                </a:ext>
              </a:extLst>
            </p:cNvPr>
            <p:cNvSpPr/>
            <p:nvPr/>
          </p:nvSpPr>
          <p:spPr bwMode="gray">
            <a:xfrm>
              <a:off x="4220605" y="2378075"/>
              <a:ext cx="622300" cy="622300"/>
            </a:xfrm>
            <a:prstGeom prst="ellipse">
              <a:avLst/>
            </a:prstGeom>
            <a:solidFill>
              <a:srgbClr val="FAB63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21" name="TextBox 20">
            <a:extLst>
              <a:ext uri="{FF2B5EF4-FFF2-40B4-BE49-F238E27FC236}">
                <a16:creationId xmlns:a16="http://schemas.microsoft.com/office/drawing/2014/main" id="{55DF9DD9-1B2F-6542-B4A0-4CEA3D89F01B}"/>
              </a:ext>
            </a:extLst>
          </p:cNvPr>
          <p:cNvSpPr txBox="1"/>
          <p:nvPr/>
        </p:nvSpPr>
        <p:spPr>
          <a:xfrm>
            <a:off x="3542403" y="3443802"/>
            <a:ext cx="2090638" cy="1107996"/>
          </a:xfrm>
          <a:prstGeom prst="rect">
            <a:avLst/>
          </a:prstGeom>
          <a:noFill/>
        </p:spPr>
        <p:txBody>
          <a:bodyPr wrap="square" rtlCol="0">
            <a:spAutoFit/>
          </a:bodyPr>
          <a:lstStyle/>
          <a:p>
            <a:pPr algn="ctr">
              <a:spcAft>
                <a:spcPts val="600"/>
              </a:spcAft>
            </a:pPr>
            <a:r>
              <a:rPr lang="en-US" sz="2400" dirty="0">
                <a:latin typeface="BentonSans Medium" panose="02000503000000020004" pitchFamily="2" charset="0"/>
              </a:rPr>
              <a:t>8 </a:t>
            </a:r>
            <a:r>
              <a:rPr lang="en-US" sz="2000" dirty="0">
                <a:latin typeface="BentonSans" panose="02000503000000020004" pitchFamily="2" charset="0"/>
              </a:rPr>
              <a:t>out of </a:t>
            </a:r>
            <a:r>
              <a:rPr lang="en-US" sz="2400" dirty="0">
                <a:latin typeface="BentonSans Medium" panose="02000503000000020004" pitchFamily="2" charset="0"/>
              </a:rPr>
              <a:t>10</a:t>
            </a:r>
          </a:p>
          <a:p>
            <a:pPr algn="ctr">
              <a:spcAft>
                <a:spcPts val="600"/>
              </a:spcAft>
            </a:pPr>
            <a:r>
              <a:rPr lang="en-US" sz="1600" dirty="0">
                <a:latin typeface="BentonSans Light" panose="02000503000000020004" pitchFamily="2" charset="0"/>
              </a:rPr>
              <a:t>Will absolutely love </a:t>
            </a:r>
          </a:p>
          <a:p>
            <a:pPr algn="ctr">
              <a:spcAft>
                <a:spcPts val="600"/>
              </a:spcAft>
            </a:pPr>
            <a:r>
              <a:rPr lang="en-US" sz="1600" dirty="0">
                <a:latin typeface="BentonSans Light" panose="02000503000000020004" pitchFamily="2" charset="0"/>
              </a:rPr>
              <a:t>this presentation</a:t>
            </a:r>
          </a:p>
        </p:txBody>
      </p:sp>
      <p:grpSp>
        <p:nvGrpSpPr>
          <p:cNvPr id="23" name="Group 22">
            <a:extLst>
              <a:ext uri="{FF2B5EF4-FFF2-40B4-BE49-F238E27FC236}">
                <a16:creationId xmlns:a16="http://schemas.microsoft.com/office/drawing/2014/main" id="{E53E7AEA-68E3-0C41-9319-EBC3A11583E3}"/>
              </a:ext>
            </a:extLst>
          </p:cNvPr>
          <p:cNvGrpSpPr/>
          <p:nvPr/>
        </p:nvGrpSpPr>
        <p:grpSpPr>
          <a:xfrm>
            <a:off x="6268818" y="4046311"/>
            <a:ext cx="2705100" cy="404524"/>
            <a:chOff x="4220605" y="2378075"/>
            <a:chExt cx="4161395" cy="622300"/>
          </a:xfrm>
        </p:grpSpPr>
        <p:sp>
          <p:nvSpPr>
            <p:cNvPr id="24" name="Oval 23">
              <a:extLst>
                <a:ext uri="{FF2B5EF4-FFF2-40B4-BE49-F238E27FC236}">
                  <a16:creationId xmlns:a16="http://schemas.microsoft.com/office/drawing/2014/main" id="{E6296650-AFF0-294E-BB27-A22E4F63FE8A}"/>
                </a:ext>
              </a:extLst>
            </p:cNvPr>
            <p:cNvSpPr/>
            <p:nvPr/>
          </p:nvSpPr>
          <p:spPr bwMode="gray">
            <a:xfrm>
              <a:off x="7759700" y="2378075"/>
              <a:ext cx="622300" cy="622300"/>
            </a:xfrm>
            <a:prstGeom prst="ellipse">
              <a:avLst/>
            </a:prstGeom>
            <a:noFill/>
            <a:ln w="25400" algn="ctr">
              <a:solidFill>
                <a:schemeClr val="bg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46CEB55B-01F4-D842-80E0-243129E9ACA8}"/>
                </a:ext>
              </a:extLst>
            </p:cNvPr>
            <p:cNvSpPr/>
            <p:nvPr/>
          </p:nvSpPr>
          <p:spPr bwMode="gray">
            <a:xfrm>
              <a:off x="6874927" y="2378075"/>
              <a:ext cx="622300" cy="622300"/>
            </a:xfrm>
            <a:prstGeom prst="ellipse">
              <a:avLst/>
            </a:prstGeom>
            <a:solidFill>
              <a:srgbClr val="1AA1E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6" name="Oval 25">
              <a:extLst>
                <a:ext uri="{FF2B5EF4-FFF2-40B4-BE49-F238E27FC236}">
                  <a16:creationId xmlns:a16="http://schemas.microsoft.com/office/drawing/2014/main" id="{374D1928-CD07-2145-A8B0-9992C52952E2}"/>
                </a:ext>
              </a:extLst>
            </p:cNvPr>
            <p:cNvSpPr/>
            <p:nvPr/>
          </p:nvSpPr>
          <p:spPr bwMode="gray">
            <a:xfrm>
              <a:off x="5990153" y="2378075"/>
              <a:ext cx="622300" cy="622300"/>
            </a:xfrm>
            <a:prstGeom prst="ellipse">
              <a:avLst/>
            </a:prstGeom>
            <a:solidFill>
              <a:srgbClr val="6EAA9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7" name="Oval 26">
              <a:extLst>
                <a:ext uri="{FF2B5EF4-FFF2-40B4-BE49-F238E27FC236}">
                  <a16:creationId xmlns:a16="http://schemas.microsoft.com/office/drawing/2014/main" id="{7EC1932F-E922-7041-9651-13A546B20E33}"/>
                </a:ext>
              </a:extLst>
            </p:cNvPr>
            <p:cNvSpPr/>
            <p:nvPr/>
          </p:nvSpPr>
          <p:spPr bwMode="gray">
            <a:xfrm>
              <a:off x="5105379" y="2378075"/>
              <a:ext cx="622300" cy="622300"/>
            </a:xfrm>
            <a:prstGeom prst="ellipse">
              <a:avLst/>
            </a:prstGeom>
            <a:solidFill>
              <a:srgbClr val="BAB07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Oval 27">
              <a:extLst>
                <a:ext uri="{FF2B5EF4-FFF2-40B4-BE49-F238E27FC236}">
                  <a16:creationId xmlns:a16="http://schemas.microsoft.com/office/drawing/2014/main" id="{2E63085A-7EA5-0B45-8F9A-C14FD91C6F77}"/>
                </a:ext>
              </a:extLst>
            </p:cNvPr>
            <p:cNvSpPr/>
            <p:nvPr/>
          </p:nvSpPr>
          <p:spPr bwMode="gray">
            <a:xfrm>
              <a:off x="4220605" y="2378075"/>
              <a:ext cx="622300" cy="622300"/>
            </a:xfrm>
            <a:prstGeom prst="ellipse">
              <a:avLst/>
            </a:prstGeom>
            <a:solidFill>
              <a:srgbClr val="FAB630"/>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cxnSp>
        <p:nvCxnSpPr>
          <p:cNvPr id="29" name="Straight Connector 28">
            <a:extLst>
              <a:ext uri="{FF2B5EF4-FFF2-40B4-BE49-F238E27FC236}">
                <a16:creationId xmlns:a16="http://schemas.microsoft.com/office/drawing/2014/main" id="{1E2A71C1-1F7E-F64B-B1D1-DA6E8AC5C629}"/>
              </a:ext>
            </a:extLst>
          </p:cNvPr>
          <p:cNvCxnSpPr>
            <a:cxnSpLocks/>
          </p:cNvCxnSpPr>
          <p:nvPr/>
        </p:nvCxnSpPr>
        <p:spPr>
          <a:xfrm>
            <a:off x="5803662" y="3379561"/>
            <a:ext cx="0" cy="1236479"/>
          </a:xfrm>
          <a:prstGeom prst="line">
            <a:avLst/>
          </a:prstGeom>
          <a:ln w="25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2A8F8321-7073-6E41-A422-BCA106109344}"/>
              </a:ext>
            </a:extLst>
          </p:cNvPr>
          <p:cNvSpPr txBox="1"/>
          <p:nvPr/>
        </p:nvSpPr>
        <p:spPr>
          <a:xfrm>
            <a:off x="343476" y="1128775"/>
            <a:ext cx="6076987" cy="461665"/>
          </a:xfrm>
          <a:prstGeom prst="rect">
            <a:avLst/>
          </a:prstGeom>
          <a:noFill/>
        </p:spPr>
        <p:txBody>
          <a:bodyPr wrap="square" rtlCol="0">
            <a:spAutoFit/>
          </a:bodyPr>
          <a:lstStyle/>
          <a:p>
            <a:r>
              <a:rPr lang="en-US" sz="2400" dirty="0">
                <a:latin typeface="BentonSans Book" panose="02000503000000020004" pitchFamily="2" charset="0"/>
              </a:rPr>
              <a:t>Data Doesn’t Always Mean Graphs</a:t>
            </a:r>
          </a:p>
        </p:txBody>
      </p:sp>
      <p:sp>
        <p:nvSpPr>
          <p:cNvPr id="40" name="TextBox 39">
            <a:extLst>
              <a:ext uri="{FF2B5EF4-FFF2-40B4-BE49-F238E27FC236}">
                <a16:creationId xmlns:a16="http://schemas.microsoft.com/office/drawing/2014/main" id="{BE6724E9-436A-2345-A57D-13E6D5A864CB}"/>
              </a:ext>
            </a:extLst>
          </p:cNvPr>
          <p:cNvSpPr txBox="1"/>
          <p:nvPr/>
        </p:nvSpPr>
        <p:spPr>
          <a:xfrm>
            <a:off x="343476" y="1590440"/>
            <a:ext cx="4587753" cy="461665"/>
          </a:xfrm>
          <a:prstGeom prst="rect">
            <a:avLst/>
          </a:prstGeom>
          <a:noFill/>
        </p:spPr>
        <p:txBody>
          <a:bodyPr wrap="square" rtlCol="0">
            <a:spAutoFit/>
          </a:bodyPr>
          <a:lstStyle/>
          <a:p>
            <a:r>
              <a:rPr lang="en-US" sz="1200" dirty="0">
                <a:latin typeface="BentonSans Light" panose="02000503000000020004" pitchFamily="2" charset="0"/>
              </a:rPr>
              <a:t>You can express text and numbers through visuals other than your typical PowerPoint graphs. </a:t>
            </a:r>
          </a:p>
        </p:txBody>
      </p:sp>
      <p:sp>
        <p:nvSpPr>
          <p:cNvPr id="41" name="TextBox 40">
            <a:extLst>
              <a:ext uri="{FF2B5EF4-FFF2-40B4-BE49-F238E27FC236}">
                <a16:creationId xmlns:a16="http://schemas.microsoft.com/office/drawing/2014/main" id="{7A438E0A-BE29-8349-9FB4-08799770C9EA}"/>
              </a:ext>
            </a:extLst>
          </p:cNvPr>
          <p:cNvSpPr txBox="1"/>
          <p:nvPr/>
        </p:nvSpPr>
        <p:spPr>
          <a:xfrm>
            <a:off x="198051" y="432765"/>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err="1">
                <a:solidFill>
                  <a:schemeClr val="bg1">
                    <a:lumMod val="75000"/>
                  </a:schemeClr>
                </a:solidFill>
                <a:latin typeface="BentonSans" panose="02000503000000020004" pitchFamily="2" charset="0"/>
                <a:ea typeface="Arial Unicode MS" pitchFamily="34" charset="-128"/>
                <a:cs typeface="Arial Unicode MS" pitchFamily="34" charset="-128"/>
              </a:rPr>
              <a:t>Nav</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 Bar  </a:t>
            </a:r>
            <a:r>
              <a:rPr lang="en-US" sz="1200" kern="0" dirty="0">
                <a:latin typeface="BentonSans" panose="02000503000000020004" pitchFamily="2" charset="0"/>
                <a:ea typeface="Arial Unicode MS" pitchFamily="34" charset="-128"/>
                <a:cs typeface="Arial Unicode MS" pitchFamily="34" charset="-128"/>
              </a:rPr>
              <a:t>| HIGHLIGHTING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Text |  Icons  |  Photos  |  Space  |  Why</a:t>
            </a:r>
          </a:p>
        </p:txBody>
      </p:sp>
    </p:spTree>
    <p:extLst>
      <p:ext uri="{BB962C8B-B14F-4D97-AF65-F5344CB8AC3E}">
        <p14:creationId xmlns:p14="http://schemas.microsoft.com/office/powerpoint/2010/main" val="2457624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0843314-EB80-6D47-9B67-3F4D14AA1E8A}"/>
              </a:ext>
            </a:extLst>
          </p:cNvPr>
          <p:cNvSpPr txBox="1"/>
          <p:nvPr/>
        </p:nvSpPr>
        <p:spPr>
          <a:xfrm>
            <a:off x="6194646" y="1278934"/>
            <a:ext cx="5326794" cy="4678204"/>
          </a:xfrm>
          <a:prstGeom prst="rect">
            <a:avLst/>
          </a:prstGeom>
          <a:noFill/>
        </p:spPr>
        <p:txBody>
          <a:bodyPr wrap="square" rtlCol="0">
            <a:spAutoFit/>
          </a:bodyPr>
          <a:lstStyle/>
          <a:p>
            <a:r>
              <a:rPr lang="en-US" sz="2400" dirty="0">
                <a:latin typeface="BentonSans Medium" panose="02000503000000020004" pitchFamily="2" charset="0"/>
              </a:rPr>
              <a:t>Please don’t do this with your text- this is an example of what not to do:</a:t>
            </a:r>
          </a:p>
          <a:p>
            <a:endParaRPr lang="en-US" sz="2400" dirty="0">
              <a:latin typeface="BentonSans Medium" panose="02000503000000020004" pitchFamily="2" charset="0"/>
            </a:endParaRPr>
          </a:p>
          <a:p>
            <a:r>
              <a:rPr lang="en-US" sz="1800" dirty="0">
                <a:latin typeface="BentonSans" panose="02000503000000020004" pitchFamily="2" charset="0"/>
              </a:rPr>
              <a:t>Text is important, but know when, where and how to use it. First decide what text should be the largest font size (create hierarchy) then use space to distribute the text on to the page so that it’s easiest to read. Maybe throw in a line here and there, but don’t bullet point everything</a:t>
            </a:r>
          </a:p>
          <a:p>
            <a:pPr algn="ctr"/>
            <a:endParaRPr lang="en-US" sz="1100" dirty="0">
              <a:latin typeface="BentonSans" panose="02000503000000020004" pitchFamily="2" charset="0"/>
            </a:endParaRPr>
          </a:p>
          <a:p>
            <a:pPr algn="ctr"/>
            <a:endParaRPr lang="en-US" sz="1100" dirty="0">
              <a:latin typeface="BentonSans" panose="02000503000000020004" pitchFamily="2" charset="0"/>
            </a:endParaRPr>
          </a:p>
          <a:p>
            <a:pPr marL="171450" indent="-171450">
              <a:buClr>
                <a:schemeClr val="tx1"/>
              </a:buClr>
              <a:buFont typeface="Arial" panose="020B0604020202020204" pitchFamily="34" charset="0"/>
              <a:buChar char="•"/>
            </a:pPr>
            <a:r>
              <a:rPr lang="en-US" sz="1800" dirty="0">
                <a:solidFill>
                  <a:schemeClr val="accent1"/>
                </a:solidFill>
                <a:latin typeface="BentonSans" panose="02000503000000020004" pitchFamily="2" charset="0"/>
              </a:rPr>
              <a:t>Which one of these text groupings do you prefer? </a:t>
            </a:r>
          </a:p>
          <a:p>
            <a:pPr marL="171450" indent="-171450">
              <a:buClr>
                <a:schemeClr val="tx1"/>
              </a:buClr>
              <a:buFont typeface="Arial" panose="020B0604020202020204" pitchFamily="34" charset="0"/>
              <a:buChar char="•"/>
            </a:pPr>
            <a:r>
              <a:rPr lang="en-US" sz="1800" dirty="0">
                <a:solidFill>
                  <a:schemeClr val="accent1"/>
                </a:solidFill>
                <a:latin typeface="BentonSans" panose="02000503000000020004" pitchFamily="2" charset="0"/>
              </a:rPr>
              <a:t>Which is the easiest to read?</a:t>
            </a:r>
          </a:p>
          <a:p>
            <a:pPr marL="171450" indent="-171450">
              <a:buClr>
                <a:schemeClr val="tx1"/>
              </a:buClr>
              <a:buFont typeface="Arial" panose="020B0604020202020204" pitchFamily="34" charset="0"/>
              <a:buChar char="•"/>
            </a:pPr>
            <a:r>
              <a:rPr lang="en-US" sz="1800" dirty="0">
                <a:solidFill>
                  <a:schemeClr val="accent1"/>
                </a:solidFill>
                <a:latin typeface="BentonSans" panose="02000503000000020004" pitchFamily="2" charset="0"/>
              </a:rPr>
              <a:t>Why do you think this is the case?</a:t>
            </a:r>
          </a:p>
        </p:txBody>
      </p:sp>
      <p:sp>
        <p:nvSpPr>
          <p:cNvPr id="12" name="TextBox 11">
            <a:extLst>
              <a:ext uri="{FF2B5EF4-FFF2-40B4-BE49-F238E27FC236}">
                <a16:creationId xmlns:a16="http://schemas.microsoft.com/office/drawing/2014/main" id="{CAE3D706-06D0-DF4D-B863-168C127DBDCF}"/>
              </a:ext>
            </a:extLst>
          </p:cNvPr>
          <p:cNvSpPr txBox="1"/>
          <p:nvPr/>
        </p:nvSpPr>
        <p:spPr>
          <a:xfrm>
            <a:off x="575188" y="1916421"/>
            <a:ext cx="5029200" cy="1446550"/>
          </a:xfrm>
          <a:prstGeom prst="rect">
            <a:avLst/>
          </a:prstGeom>
          <a:noFill/>
        </p:spPr>
        <p:txBody>
          <a:bodyPr wrap="square" rtlCol="0">
            <a:spAutoFit/>
          </a:bodyPr>
          <a:lstStyle/>
          <a:p>
            <a:pPr algn="ctr"/>
            <a:r>
              <a:rPr lang="en-US" sz="2000" dirty="0">
                <a:latin typeface="BentonSans Book" panose="02000503000000020004" pitchFamily="2" charset="0"/>
              </a:rPr>
              <a:t>Balance Your Text</a:t>
            </a:r>
          </a:p>
          <a:p>
            <a:pPr algn="ctr"/>
            <a:endParaRPr lang="en-US" sz="2000" dirty="0">
              <a:latin typeface="+mj-lt"/>
            </a:endParaRPr>
          </a:p>
          <a:p>
            <a:pPr algn="ctr">
              <a:spcAft>
                <a:spcPts val="1200"/>
              </a:spcAft>
            </a:pPr>
            <a:r>
              <a:rPr lang="en-US" sz="1200" dirty="0">
                <a:latin typeface="BentonSans Light" panose="02000503000000020004" pitchFamily="2" charset="0"/>
              </a:rPr>
              <a:t>Text is important but know when, where and how to use it. First decide what text should be the largest font size (create visual hierarchy) then use space to distribute the text on to the page so that it’s easiest to read. Throw in a line here and there, but don’t bullet point everything:</a:t>
            </a:r>
          </a:p>
        </p:txBody>
      </p:sp>
      <p:sp>
        <p:nvSpPr>
          <p:cNvPr id="14" name="TextBox 13">
            <a:extLst>
              <a:ext uri="{FF2B5EF4-FFF2-40B4-BE49-F238E27FC236}">
                <a16:creationId xmlns:a16="http://schemas.microsoft.com/office/drawing/2014/main" id="{4EA26283-68C4-B74B-A920-D817DE87C417}"/>
              </a:ext>
            </a:extLst>
          </p:cNvPr>
          <p:cNvSpPr txBox="1"/>
          <p:nvPr/>
        </p:nvSpPr>
        <p:spPr>
          <a:xfrm>
            <a:off x="575188" y="3809174"/>
            <a:ext cx="4427815" cy="1059329"/>
          </a:xfrm>
          <a:prstGeom prst="rect">
            <a:avLst/>
          </a:prstGeom>
          <a:noFill/>
        </p:spPr>
        <p:txBody>
          <a:bodyPr wrap="square" rtlCol="0">
            <a:spAutoFit/>
          </a:bodyPr>
          <a:lstStyle/>
          <a:p>
            <a:pPr marL="171450" indent="-171450">
              <a:lnSpc>
                <a:spcPct val="200000"/>
              </a:lnSpc>
              <a:buClr>
                <a:schemeClr val="accent1"/>
              </a:buClr>
              <a:buFont typeface="Arial" panose="020B0604020202020204" pitchFamily="34" charset="0"/>
              <a:buChar char="•"/>
            </a:pPr>
            <a:r>
              <a:rPr lang="en-US" sz="1100" dirty="0">
                <a:latin typeface="BentonSans Light" panose="02000503000000020004" pitchFamily="2" charset="0"/>
              </a:rPr>
              <a:t>Which one of these text groupings do you </a:t>
            </a:r>
            <a:r>
              <a:rPr lang="en-US" sz="1100" b="1" dirty="0">
                <a:latin typeface="BentonSans Light" panose="02000503000000020004" pitchFamily="2" charset="0"/>
              </a:rPr>
              <a:t>prefer</a:t>
            </a:r>
            <a:r>
              <a:rPr lang="en-US" sz="1100" dirty="0">
                <a:latin typeface="BentonSans Light" panose="02000503000000020004" pitchFamily="2" charset="0"/>
              </a:rPr>
              <a:t>? </a:t>
            </a:r>
          </a:p>
          <a:p>
            <a:pPr marL="171450" indent="-171450">
              <a:lnSpc>
                <a:spcPct val="200000"/>
              </a:lnSpc>
              <a:buClr>
                <a:schemeClr val="accent1"/>
              </a:buClr>
              <a:buFont typeface="Arial" panose="020B0604020202020204" pitchFamily="34" charset="0"/>
              <a:buChar char="•"/>
            </a:pPr>
            <a:r>
              <a:rPr lang="en-US" sz="1100" dirty="0">
                <a:latin typeface="BentonSans Light" panose="02000503000000020004" pitchFamily="2" charset="0"/>
              </a:rPr>
              <a:t>Which is the</a:t>
            </a:r>
            <a:r>
              <a:rPr lang="en-US" sz="1100" b="1" dirty="0">
                <a:latin typeface="BentonSans Light" panose="02000503000000020004" pitchFamily="2" charset="0"/>
              </a:rPr>
              <a:t> most pleasing </a:t>
            </a:r>
            <a:r>
              <a:rPr lang="en-US" sz="1100" dirty="0">
                <a:latin typeface="BentonSans Light" panose="02000503000000020004" pitchFamily="2" charset="0"/>
              </a:rPr>
              <a:t>to read?</a:t>
            </a:r>
          </a:p>
          <a:p>
            <a:pPr marL="171450" indent="-171450">
              <a:lnSpc>
                <a:spcPct val="200000"/>
              </a:lnSpc>
              <a:buClr>
                <a:schemeClr val="accent1"/>
              </a:buClr>
              <a:buFont typeface="Arial" panose="020B0604020202020204" pitchFamily="34" charset="0"/>
              <a:buChar char="•"/>
            </a:pPr>
            <a:r>
              <a:rPr lang="en-US" sz="1100" b="1" dirty="0">
                <a:latin typeface="BentonSans Light" panose="02000503000000020004" pitchFamily="2" charset="0"/>
              </a:rPr>
              <a:t>Why</a:t>
            </a:r>
            <a:r>
              <a:rPr lang="en-US" sz="1100" dirty="0">
                <a:latin typeface="BentonSans Light" panose="02000503000000020004" pitchFamily="2" charset="0"/>
              </a:rPr>
              <a:t> do you think this is the case?</a:t>
            </a:r>
          </a:p>
        </p:txBody>
      </p:sp>
      <p:cxnSp>
        <p:nvCxnSpPr>
          <p:cNvPr id="11" name="Straight Connector 10">
            <a:extLst>
              <a:ext uri="{FF2B5EF4-FFF2-40B4-BE49-F238E27FC236}">
                <a16:creationId xmlns:a16="http://schemas.microsoft.com/office/drawing/2014/main" id="{AAE8E096-4832-2243-B567-5DD6F82CAC7B}"/>
              </a:ext>
            </a:extLst>
          </p:cNvPr>
          <p:cNvCxnSpPr>
            <a:cxnSpLocks/>
          </p:cNvCxnSpPr>
          <p:nvPr/>
        </p:nvCxnSpPr>
        <p:spPr>
          <a:xfrm>
            <a:off x="1954301" y="2362624"/>
            <a:ext cx="2270974"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4F16B62F-1120-6340-B6EF-9EB6F3545241}"/>
              </a:ext>
            </a:extLst>
          </p:cNvPr>
          <p:cNvSpPr txBox="1"/>
          <p:nvPr/>
        </p:nvSpPr>
        <p:spPr>
          <a:xfrm>
            <a:off x="198051" y="432765"/>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err="1">
                <a:solidFill>
                  <a:schemeClr val="bg1">
                    <a:lumMod val="75000"/>
                  </a:schemeClr>
                </a:solidFill>
                <a:latin typeface="BentonSans" panose="02000503000000020004" pitchFamily="2" charset="0"/>
                <a:ea typeface="Arial Unicode MS" pitchFamily="34" charset="-128"/>
                <a:cs typeface="Arial Unicode MS" pitchFamily="34" charset="-128"/>
              </a:rPr>
              <a:t>Nav</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 Bar  | Highlighting  </a:t>
            </a:r>
            <a:r>
              <a:rPr lang="en-US" sz="1200" kern="0" dirty="0">
                <a:latin typeface="BentonSans" panose="02000503000000020004" pitchFamily="2" charset="0"/>
                <a:ea typeface="Arial Unicode MS" pitchFamily="34" charset="-128"/>
                <a:cs typeface="Arial Unicode MS" pitchFamily="34" charset="-128"/>
              </a:rPr>
              <a:t>|  TEXT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  Icons  |  Photos  |  Space  |  Why</a:t>
            </a:r>
          </a:p>
        </p:txBody>
      </p:sp>
    </p:spTree>
    <p:extLst>
      <p:ext uri="{BB962C8B-B14F-4D97-AF65-F5344CB8AC3E}">
        <p14:creationId xmlns:p14="http://schemas.microsoft.com/office/powerpoint/2010/main" val="161841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1392FE-144D-C04F-8A0D-2AE80042DEB5}"/>
              </a:ext>
            </a:extLst>
          </p:cNvPr>
          <p:cNvSpPr txBox="1"/>
          <p:nvPr/>
        </p:nvSpPr>
        <p:spPr>
          <a:xfrm>
            <a:off x="3355184" y="1703331"/>
            <a:ext cx="5513832" cy="461665"/>
          </a:xfrm>
          <a:prstGeom prst="rect">
            <a:avLst/>
          </a:prstGeom>
          <a:noFill/>
        </p:spPr>
        <p:txBody>
          <a:bodyPr wrap="square" rtlCol="0">
            <a:spAutoFit/>
          </a:bodyPr>
          <a:lstStyle/>
          <a:p>
            <a:pPr algn="ctr"/>
            <a:r>
              <a:rPr lang="en-US" sz="2400" dirty="0">
                <a:latin typeface="BentonSans Book" panose="02000503000000020004" pitchFamily="2" charset="0"/>
              </a:rPr>
              <a:t>Visualize Your Point with Icons</a:t>
            </a:r>
          </a:p>
        </p:txBody>
      </p:sp>
      <p:sp>
        <p:nvSpPr>
          <p:cNvPr id="5" name="TextBox 4">
            <a:extLst>
              <a:ext uri="{FF2B5EF4-FFF2-40B4-BE49-F238E27FC236}">
                <a16:creationId xmlns:a16="http://schemas.microsoft.com/office/drawing/2014/main" id="{A6668557-0565-8049-8B55-C155C54B103B}"/>
              </a:ext>
            </a:extLst>
          </p:cNvPr>
          <p:cNvSpPr txBox="1"/>
          <p:nvPr/>
        </p:nvSpPr>
        <p:spPr>
          <a:xfrm>
            <a:off x="5134987" y="4206882"/>
            <a:ext cx="2090548" cy="461665"/>
          </a:xfrm>
          <a:prstGeom prst="rect">
            <a:avLst/>
          </a:prstGeom>
          <a:noFill/>
        </p:spPr>
        <p:txBody>
          <a:bodyPr wrap="square" rtlCol="0">
            <a:spAutoFit/>
          </a:bodyPr>
          <a:lstStyle/>
          <a:p>
            <a:pPr algn="ctr">
              <a:spcAft>
                <a:spcPts val="1200"/>
              </a:spcAft>
            </a:pPr>
            <a:r>
              <a:rPr lang="en-US" sz="1200" dirty="0">
                <a:latin typeface="BentonSans Light" panose="02000503000000020004" pitchFamily="2" charset="0"/>
              </a:rPr>
              <a:t>and icons can organize many ideas, into one image</a:t>
            </a:r>
          </a:p>
        </p:txBody>
      </p:sp>
      <p:sp>
        <p:nvSpPr>
          <p:cNvPr id="8" name="TextBox 7">
            <a:extLst>
              <a:ext uri="{FF2B5EF4-FFF2-40B4-BE49-F238E27FC236}">
                <a16:creationId xmlns:a16="http://schemas.microsoft.com/office/drawing/2014/main" id="{1A77280C-4B99-DB4F-8417-B6FEAF064CEB}"/>
              </a:ext>
            </a:extLst>
          </p:cNvPr>
          <p:cNvSpPr txBox="1"/>
          <p:nvPr/>
        </p:nvSpPr>
        <p:spPr>
          <a:xfrm>
            <a:off x="7916839" y="4206882"/>
            <a:ext cx="2414982" cy="830997"/>
          </a:xfrm>
          <a:prstGeom prst="rect">
            <a:avLst/>
          </a:prstGeom>
          <a:noFill/>
        </p:spPr>
        <p:txBody>
          <a:bodyPr wrap="square" rtlCol="0">
            <a:spAutoFit/>
          </a:bodyPr>
          <a:lstStyle/>
          <a:p>
            <a:pPr algn="ctr"/>
            <a:r>
              <a:rPr lang="en-US" sz="1200" dirty="0">
                <a:latin typeface="BentonSans Light" panose="02000503000000020004" pitchFamily="2" charset="0"/>
              </a:rPr>
              <a:t>get them here!</a:t>
            </a:r>
          </a:p>
          <a:p>
            <a:pPr algn="ctr"/>
            <a:r>
              <a:rPr lang="en-US" sz="1200" dirty="0">
                <a:solidFill>
                  <a:schemeClr val="bg2"/>
                </a:solidFill>
                <a:latin typeface="BentonSans Light" panose="02000503000000020004" pitchFamily="2" charset="0"/>
                <a:hlinkClick r:id="rId3">
                  <a:extLst>
                    <a:ext uri="{A12FA001-AC4F-418D-AE19-62706E023703}">
                      <ahyp:hlinkClr xmlns:ahyp="http://schemas.microsoft.com/office/drawing/2018/hyperlinkcolor" val="tx"/>
                    </a:ext>
                  </a:extLst>
                </a:hlinkClick>
              </a:rPr>
              <a:t>https://www.sapbrandtools.com/imagelibrary/index.html#/</a:t>
            </a:r>
            <a:endParaRPr lang="en-US" sz="1200" dirty="0">
              <a:solidFill>
                <a:schemeClr val="bg2"/>
              </a:solidFill>
              <a:latin typeface="BentonSans Light" panose="02000503000000020004" pitchFamily="2" charset="0"/>
            </a:endParaRPr>
          </a:p>
          <a:p>
            <a:pPr algn="ctr">
              <a:spcAft>
                <a:spcPts val="1200"/>
              </a:spcAft>
            </a:pPr>
            <a:endParaRPr lang="en-US" sz="1200" dirty="0">
              <a:latin typeface="BentonSans Light" panose="02000503000000020004" pitchFamily="2" charset="0"/>
            </a:endParaRPr>
          </a:p>
        </p:txBody>
      </p:sp>
      <p:sp>
        <p:nvSpPr>
          <p:cNvPr id="9" name="TextBox 8">
            <a:extLst>
              <a:ext uri="{FF2B5EF4-FFF2-40B4-BE49-F238E27FC236}">
                <a16:creationId xmlns:a16="http://schemas.microsoft.com/office/drawing/2014/main" id="{C7325683-92FB-B24D-B8FB-5D0BDB743FD7}"/>
              </a:ext>
            </a:extLst>
          </p:cNvPr>
          <p:cNvSpPr txBox="1"/>
          <p:nvPr/>
        </p:nvSpPr>
        <p:spPr>
          <a:xfrm>
            <a:off x="2043945" y="4206882"/>
            <a:ext cx="1920038" cy="461665"/>
          </a:xfrm>
          <a:prstGeom prst="rect">
            <a:avLst/>
          </a:prstGeom>
          <a:noFill/>
        </p:spPr>
        <p:txBody>
          <a:bodyPr wrap="square" rtlCol="0">
            <a:spAutoFit/>
          </a:bodyPr>
          <a:lstStyle/>
          <a:p>
            <a:pPr algn="ctr">
              <a:spcAft>
                <a:spcPts val="1200"/>
              </a:spcAft>
            </a:pPr>
            <a:r>
              <a:rPr lang="en-US" sz="1200" dirty="0">
                <a:latin typeface="BentonSans Light" panose="02000503000000020004" pitchFamily="2" charset="0"/>
              </a:rPr>
              <a:t>It’s a great way to bring interest to a page</a:t>
            </a:r>
          </a:p>
        </p:txBody>
      </p:sp>
      <p:pic>
        <p:nvPicPr>
          <p:cNvPr id="3" name="Picture 2">
            <a:extLst>
              <a:ext uri="{FF2B5EF4-FFF2-40B4-BE49-F238E27FC236}">
                <a16:creationId xmlns:a16="http://schemas.microsoft.com/office/drawing/2014/main" id="{6C6C848A-B76D-A04B-93E0-EB35219122A8}"/>
              </a:ext>
            </a:extLst>
          </p:cNvPr>
          <p:cNvPicPr>
            <a:picLocks noChangeAspect="1"/>
          </p:cNvPicPr>
          <p:nvPr/>
        </p:nvPicPr>
        <p:blipFill>
          <a:blip r:embed="rId4"/>
          <a:stretch>
            <a:fillRect/>
          </a:stretch>
        </p:blipFill>
        <p:spPr>
          <a:xfrm>
            <a:off x="2291913" y="2697163"/>
            <a:ext cx="1424102" cy="1424102"/>
          </a:xfrm>
          <a:prstGeom prst="rect">
            <a:avLst/>
          </a:prstGeom>
        </p:spPr>
      </p:pic>
      <p:pic>
        <p:nvPicPr>
          <p:cNvPr id="15" name="Picture 14">
            <a:extLst>
              <a:ext uri="{FF2B5EF4-FFF2-40B4-BE49-F238E27FC236}">
                <a16:creationId xmlns:a16="http://schemas.microsoft.com/office/drawing/2014/main" id="{CB63CA61-CEED-A447-9C5C-424D74F465FB}"/>
              </a:ext>
            </a:extLst>
          </p:cNvPr>
          <p:cNvPicPr>
            <a:picLocks noChangeAspect="1"/>
          </p:cNvPicPr>
          <p:nvPr/>
        </p:nvPicPr>
        <p:blipFill>
          <a:blip r:embed="rId5"/>
          <a:stretch>
            <a:fillRect/>
          </a:stretch>
        </p:blipFill>
        <p:spPr>
          <a:xfrm>
            <a:off x="5482818" y="2773688"/>
            <a:ext cx="1271052" cy="1271052"/>
          </a:xfrm>
          <a:prstGeom prst="rect">
            <a:avLst/>
          </a:prstGeom>
        </p:spPr>
      </p:pic>
      <p:grpSp>
        <p:nvGrpSpPr>
          <p:cNvPr id="25" name="Group 24">
            <a:extLst>
              <a:ext uri="{FF2B5EF4-FFF2-40B4-BE49-F238E27FC236}">
                <a16:creationId xmlns:a16="http://schemas.microsoft.com/office/drawing/2014/main" id="{5CB27482-485F-1B42-A15D-2B61494898D6}"/>
              </a:ext>
            </a:extLst>
          </p:cNvPr>
          <p:cNvGrpSpPr/>
          <p:nvPr/>
        </p:nvGrpSpPr>
        <p:grpSpPr>
          <a:xfrm>
            <a:off x="8520673" y="2800393"/>
            <a:ext cx="1217643" cy="1217643"/>
            <a:chOff x="364434" y="313783"/>
            <a:chExt cx="3149600" cy="3149600"/>
          </a:xfrm>
        </p:grpSpPr>
        <p:pic>
          <p:nvPicPr>
            <p:cNvPr id="13" name="Picture 12">
              <a:extLst>
                <a:ext uri="{FF2B5EF4-FFF2-40B4-BE49-F238E27FC236}">
                  <a16:creationId xmlns:a16="http://schemas.microsoft.com/office/drawing/2014/main" id="{20323243-9093-0840-B938-6283B481ADF7}"/>
                </a:ext>
              </a:extLst>
            </p:cNvPr>
            <p:cNvPicPr>
              <a:picLocks noChangeAspect="1"/>
            </p:cNvPicPr>
            <p:nvPr/>
          </p:nvPicPr>
          <p:blipFill>
            <a:blip r:embed="rId6"/>
            <a:stretch>
              <a:fillRect/>
            </a:stretch>
          </p:blipFill>
          <p:spPr>
            <a:xfrm>
              <a:off x="364434" y="313783"/>
              <a:ext cx="3149600" cy="3149600"/>
            </a:xfrm>
            <a:prstGeom prst="rect">
              <a:avLst/>
            </a:prstGeom>
          </p:spPr>
        </p:pic>
        <p:sp>
          <p:nvSpPr>
            <p:cNvPr id="16" name="Rectangle 15">
              <a:extLst>
                <a:ext uri="{FF2B5EF4-FFF2-40B4-BE49-F238E27FC236}">
                  <a16:creationId xmlns:a16="http://schemas.microsoft.com/office/drawing/2014/main" id="{D2DCC364-B589-F74D-B818-3D2245843174}"/>
                </a:ext>
              </a:extLst>
            </p:cNvPr>
            <p:cNvSpPr/>
            <p:nvPr/>
          </p:nvSpPr>
          <p:spPr bwMode="gray">
            <a:xfrm>
              <a:off x="585690" y="799173"/>
              <a:ext cx="2680376" cy="1436982"/>
            </a:xfrm>
            <a:prstGeom prst="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19" name="Picture 18">
              <a:extLst>
                <a:ext uri="{FF2B5EF4-FFF2-40B4-BE49-F238E27FC236}">
                  <a16:creationId xmlns:a16="http://schemas.microsoft.com/office/drawing/2014/main" id="{D9E4BC4B-926A-2040-8343-611526AD942D}"/>
                </a:ext>
              </a:extLst>
            </p:cNvPr>
            <p:cNvPicPr>
              <a:picLocks noChangeAspect="1"/>
            </p:cNvPicPr>
            <p:nvPr/>
          </p:nvPicPr>
          <p:blipFill>
            <a:blip r:embed="rId7"/>
            <a:stretch>
              <a:fillRect/>
            </a:stretch>
          </p:blipFill>
          <p:spPr>
            <a:xfrm>
              <a:off x="847743" y="951910"/>
              <a:ext cx="1992794" cy="1152222"/>
            </a:xfrm>
            <a:prstGeom prst="rect">
              <a:avLst/>
            </a:prstGeom>
          </p:spPr>
        </p:pic>
        <p:pic>
          <p:nvPicPr>
            <p:cNvPr id="22" name="Picture 21">
              <a:extLst>
                <a:ext uri="{FF2B5EF4-FFF2-40B4-BE49-F238E27FC236}">
                  <a16:creationId xmlns:a16="http://schemas.microsoft.com/office/drawing/2014/main" id="{C9FE2ADD-9782-9D44-BF9D-F923DF73AD4B}"/>
                </a:ext>
              </a:extLst>
            </p:cNvPr>
            <p:cNvPicPr>
              <a:picLocks noChangeAspect="1"/>
            </p:cNvPicPr>
            <p:nvPr/>
          </p:nvPicPr>
          <p:blipFill rotWithShape="1">
            <a:blip r:embed="rId8"/>
            <a:srcRect b="9119"/>
            <a:stretch/>
          </p:blipFill>
          <p:spPr>
            <a:xfrm>
              <a:off x="1426971" y="1294933"/>
              <a:ext cx="997814" cy="754315"/>
            </a:xfrm>
            <a:prstGeom prst="rect">
              <a:avLst/>
            </a:prstGeom>
          </p:spPr>
        </p:pic>
        <p:pic>
          <p:nvPicPr>
            <p:cNvPr id="20" name="Picture 19">
              <a:extLst>
                <a:ext uri="{FF2B5EF4-FFF2-40B4-BE49-F238E27FC236}">
                  <a16:creationId xmlns:a16="http://schemas.microsoft.com/office/drawing/2014/main" id="{CE5A1DE7-5CD6-164B-B2BB-B22E567FB2FA}"/>
                </a:ext>
              </a:extLst>
            </p:cNvPr>
            <p:cNvPicPr>
              <a:picLocks noChangeAspect="1"/>
            </p:cNvPicPr>
            <p:nvPr/>
          </p:nvPicPr>
          <p:blipFill>
            <a:blip r:embed="rId9"/>
            <a:stretch>
              <a:fillRect/>
            </a:stretch>
          </p:blipFill>
          <p:spPr>
            <a:xfrm>
              <a:off x="2105494" y="1672091"/>
              <a:ext cx="663867" cy="864082"/>
            </a:xfrm>
            <a:prstGeom prst="rect">
              <a:avLst/>
            </a:prstGeom>
          </p:spPr>
        </p:pic>
      </p:grpSp>
      <p:sp>
        <p:nvSpPr>
          <p:cNvPr id="32" name="TextBox 31">
            <a:extLst>
              <a:ext uri="{FF2B5EF4-FFF2-40B4-BE49-F238E27FC236}">
                <a16:creationId xmlns:a16="http://schemas.microsoft.com/office/drawing/2014/main" id="{6171E2CD-C91E-AE44-913A-FF8276D243CF}"/>
              </a:ext>
            </a:extLst>
          </p:cNvPr>
          <p:cNvSpPr txBox="1"/>
          <p:nvPr/>
        </p:nvSpPr>
        <p:spPr>
          <a:xfrm>
            <a:off x="198051" y="432765"/>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err="1">
                <a:solidFill>
                  <a:schemeClr val="bg1">
                    <a:lumMod val="75000"/>
                  </a:schemeClr>
                </a:solidFill>
                <a:latin typeface="BentonSans" panose="02000503000000020004" pitchFamily="2" charset="0"/>
                <a:ea typeface="Arial Unicode MS" pitchFamily="34" charset="-128"/>
                <a:cs typeface="Arial Unicode MS" pitchFamily="34" charset="-128"/>
              </a:rPr>
              <a:t>Nav</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 Bar  | Highlighting  |  Text </a:t>
            </a:r>
            <a:r>
              <a:rPr lang="en-US" sz="1200" kern="0" dirty="0">
                <a:latin typeface="BentonSans" panose="02000503000000020004" pitchFamily="2" charset="0"/>
                <a:ea typeface="Arial Unicode MS" pitchFamily="34" charset="-128"/>
                <a:cs typeface="Arial Unicode MS" pitchFamily="34" charset="-128"/>
              </a:rPr>
              <a:t>|  ICONS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Photos  |  Space  |  Why</a:t>
            </a:r>
          </a:p>
        </p:txBody>
      </p:sp>
    </p:spTree>
    <p:extLst>
      <p:ext uri="{BB962C8B-B14F-4D97-AF65-F5344CB8AC3E}">
        <p14:creationId xmlns:p14="http://schemas.microsoft.com/office/powerpoint/2010/main" val="167998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3107F-9F1E-8942-BC80-4088B96A911F}"/>
              </a:ext>
            </a:extLst>
          </p:cNvPr>
          <p:cNvPicPr>
            <a:picLocks noChangeAspect="1"/>
          </p:cNvPicPr>
          <p:nvPr/>
        </p:nvPicPr>
        <p:blipFill rotWithShape="1">
          <a:blip r:embed="rId2"/>
          <a:srcRect t="3616"/>
          <a:stretch/>
        </p:blipFill>
        <p:spPr>
          <a:xfrm>
            <a:off x="7055945" y="247972"/>
            <a:ext cx="5143500" cy="6610027"/>
          </a:xfrm>
          <a:prstGeom prst="rect">
            <a:avLst/>
          </a:prstGeom>
        </p:spPr>
      </p:pic>
      <p:sp>
        <p:nvSpPr>
          <p:cNvPr id="5" name="Rectangle 4">
            <a:extLst>
              <a:ext uri="{FF2B5EF4-FFF2-40B4-BE49-F238E27FC236}">
                <a16:creationId xmlns:a16="http://schemas.microsoft.com/office/drawing/2014/main" id="{99A72C98-752D-8B4E-9CF4-24374A2C1074}"/>
              </a:ext>
            </a:extLst>
          </p:cNvPr>
          <p:cNvSpPr/>
          <p:nvPr/>
        </p:nvSpPr>
        <p:spPr bwMode="gray">
          <a:xfrm>
            <a:off x="0" y="247973"/>
            <a:ext cx="7055945" cy="6610027"/>
          </a:xfrm>
          <a:prstGeom prst="rect">
            <a:avLst/>
          </a:prstGeom>
          <a:solidFill>
            <a:srgbClr val="EDB506"/>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C31392FE-144D-C04F-8A0D-2AE80042DEB5}"/>
              </a:ext>
            </a:extLst>
          </p:cNvPr>
          <p:cNvSpPr txBox="1"/>
          <p:nvPr/>
        </p:nvSpPr>
        <p:spPr>
          <a:xfrm>
            <a:off x="1433506" y="1977696"/>
            <a:ext cx="5462793" cy="1570430"/>
          </a:xfrm>
          <a:prstGeom prst="rect">
            <a:avLst/>
          </a:prstGeom>
          <a:noFill/>
        </p:spPr>
        <p:txBody>
          <a:bodyPr wrap="square" rtlCol="0">
            <a:spAutoFit/>
          </a:bodyPr>
          <a:lstStyle/>
          <a:p>
            <a:r>
              <a:rPr lang="en-US" sz="4000" dirty="0">
                <a:latin typeface="BentonSans Medium" panose="02000503000000020004" pitchFamily="2" charset="0"/>
              </a:rPr>
              <a:t>Visuals Increase Retention By 42%. </a:t>
            </a:r>
          </a:p>
          <a:p>
            <a:pPr algn="ctr">
              <a:lnSpc>
                <a:spcPct val="150000"/>
              </a:lnSpc>
            </a:pPr>
            <a:endParaRPr lang="en-US" sz="1200" dirty="0">
              <a:latin typeface="BentonSans Light" panose="02000503000000020004" pitchFamily="2" charset="0"/>
            </a:endParaRPr>
          </a:p>
        </p:txBody>
      </p:sp>
      <p:sp>
        <p:nvSpPr>
          <p:cNvPr id="8" name="TextBox 7">
            <a:extLst>
              <a:ext uri="{FF2B5EF4-FFF2-40B4-BE49-F238E27FC236}">
                <a16:creationId xmlns:a16="http://schemas.microsoft.com/office/drawing/2014/main" id="{7F39820E-D1E9-8748-BED5-3D27456EF9B2}"/>
              </a:ext>
            </a:extLst>
          </p:cNvPr>
          <p:cNvSpPr txBox="1"/>
          <p:nvPr/>
        </p:nvSpPr>
        <p:spPr>
          <a:xfrm>
            <a:off x="1433506" y="3357849"/>
            <a:ext cx="4698734" cy="380553"/>
          </a:xfrm>
          <a:prstGeom prst="rect">
            <a:avLst/>
          </a:prstGeom>
          <a:noFill/>
        </p:spPr>
        <p:txBody>
          <a:bodyPr wrap="square" rtlCol="0">
            <a:spAutoFit/>
          </a:bodyPr>
          <a:lstStyle/>
          <a:p>
            <a:pPr>
              <a:lnSpc>
                <a:spcPct val="150000"/>
              </a:lnSpc>
            </a:pPr>
            <a:r>
              <a:rPr lang="en-US" sz="1400" dirty="0">
                <a:latin typeface="BentonSans Light" panose="02000503000000020004" pitchFamily="2" charset="0"/>
              </a:rPr>
              <a:t>-the internet. </a:t>
            </a:r>
          </a:p>
        </p:txBody>
      </p:sp>
      <p:cxnSp>
        <p:nvCxnSpPr>
          <p:cNvPr id="11" name="Straight Connector 10">
            <a:extLst>
              <a:ext uri="{FF2B5EF4-FFF2-40B4-BE49-F238E27FC236}">
                <a16:creationId xmlns:a16="http://schemas.microsoft.com/office/drawing/2014/main" id="{D457157D-3E01-9B49-98BA-C80AE11B5711}"/>
              </a:ext>
            </a:extLst>
          </p:cNvPr>
          <p:cNvCxnSpPr>
            <a:cxnSpLocks/>
          </p:cNvCxnSpPr>
          <p:nvPr/>
        </p:nvCxnSpPr>
        <p:spPr>
          <a:xfrm>
            <a:off x="1151535" y="1753896"/>
            <a:ext cx="0" cy="2263469"/>
          </a:xfrm>
          <a:prstGeom prst="line">
            <a:avLst/>
          </a:prstGeom>
          <a:ln w="25400">
            <a:solidFill>
              <a:schemeClr val="bg1"/>
            </a:solidFill>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B5052AB6-2B6A-E34D-AB5C-0B31781878A9}"/>
              </a:ext>
            </a:extLst>
          </p:cNvPr>
          <p:cNvSpPr txBox="1"/>
          <p:nvPr/>
        </p:nvSpPr>
        <p:spPr>
          <a:xfrm>
            <a:off x="198051" y="432765"/>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err="1">
                <a:solidFill>
                  <a:schemeClr val="bg1"/>
                </a:solidFill>
                <a:latin typeface="BentonSans" panose="02000503000000020004" pitchFamily="2" charset="0"/>
                <a:ea typeface="Arial Unicode MS" pitchFamily="34" charset="-128"/>
                <a:cs typeface="Arial Unicode MS" pitchFamily="34" charset="-128"/>
              </a:rPr>
              <a:t>Nav</a:t>
            </a:r>
            <a:r>
              <a:rPr lang="en-US" sz="1200" kern="0" dirty="0">
                <a:solidFill>
                  <a:schemeClr val="bg1"/>
                </a:solidFill>
                <a:latin typeface="BentonSans" panose="02000503000000020004" pitchFamily="2" charset="0"/>
                <a:ea typeface="Arial Unicode MS" pitchFamily="34" charset="-128"/>
                <a:cs typeface="Arial Unicode MS" pitchFamily="34" charset="-128"/>
              </a:rPr>
              <a:t> Bar  | Highlighting  |  Text |  Icons  </a:t>
            </a:r>
            <a:r>
              <a:rPr lang="en-US" sz="1200" kern="0" dirty="0">
                <a:latin typeface="BentonSans" panose="02000503000000020004" pitchFamily="2" charset="0"/>
                <a:ea typeface="Arial Unicode MS" pitchFamily="34" charset="-128"/>
                <a:cs typeface="Arial Unicode MS" pitchFamily="34" charset="-128"/>
              </a:rPr>
              <a:t>|  PHOTOS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 </a:t>
            </a:r>
            <a:r>
              <a:rPr lang="en-US" sz="1200" kern="0" dirty="0">
                <a:solidFill>
                  <a:schemeClr val="bg1"/>
                </a:solidFill>
                <a:latin typeface="BentonSans" panose="02000503000000020004" pitchFamily="2" charset="0"/>
                <a:ea typeface="Arial Unicode MS" pitchFamily="34" charset="-128"/>
                <a:cs typeface="Arial Unicode MS" pitchFamily="34" charset="-128"/>
              </a:rPr>
              <a:t>Space  |  Why</a:t>
            </a:r>
          </a:p>
        </p:txBody>
      </p:sp>
    </p:spTree>
    <p:extLst>
      <p:ext uri="{BB962C8B-B14F-4D97-AF65-F5344CB8AC3E}">
        <p14:creationId xmlns:p14="http://schemas.microsoft.com/office/powerpoint/2010/main" val="442179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7177AD1-5BFB-1B4E-9FD4-2B983341754C}"/>
              </a:ext>
            </a:extLst>
          </p:cNvPr>
          <p:cNvSpPr txBox="1"/>
          <p:nvPr/>
        </p:nvSpPr>
        <p:spPr>
          <a:xfrm>
            <a:off x="3340671" y="2717826"/>
            <a:ext cx="5513832" cy="830997"/>
          </a:xfrm>
          <a:prstGeom prst="rect">
            <a:avLst/>
          </a:prstGeom>
          <a:noFill/>
        </p:spPr>
        <p:txBody>
          <a:bodyPr wrap="square" rtlCol="0">
            <a:spAutoFit/>
          </a:bodyPr>
          <a:lstStyle/>
          <a:p>
            <a:pPr algn="ctr"/>
            <a:r>
              <a:rPr lang="en-US" sz="2400" dirty="0">
                <a:latin typeface="BentonSans Book" panose="02000503000000020004" pitchFamily="2" charset="0"/>
              </a:rPr>
              <a:t>Less is More…</a:t>
            </a:r>
          </a:p>
          <a:p>
            <a:pPr algn="ctr"/>
            <a:endParaRPr lang="en-US" sz="2400" dirty="0">
              <a:latin typeface="BentonSans Book" panose="02000503000000020004" pitchFamily="2" charset="0"/>
            </a:endParaRPr>
          </a:p>
        </p:txBody>
      </p:sp>
      <p:sp>
        <p:nvSpPr>
          <p:cNvPr id="10" name="TextBox 9">
            <a:extLst>
              <a:ext uri="{FF2B5EF4-FFF2-40B4-BE49-F238E27FC236}">
                <a16:creationId xmlns:a16="http://schemas.microsoft.com/office/drawing/2014/main" id="{1AB1C9B7-EBE2-C14D-B031-72FD4898EFDD}"/>
              </a:ext>
            </a:extLst>
          </p:cNvPr>
          <p:cNvSpPr txBox="1"/>
          <p:nvPr/>
        </p:nvSpPr>
        <p:spPr>
          <a:xfrm>
            <a:off x="2695743" y="3401309"/>
            <a:ext cx="6803688" cy="1350050"/>
          </a:xfrm>
          <a:prstGeom prst="rect">
            <a:avLst/>
          </a:prstGeom>
          <a:noFill/>
        </p:spPr>
        <p:txBody>
          <a:bodyPr wrap="square" rtlCol="0">
            <a:spAutoFit/>
          </a:bodyPr>
          <a:lstStyle/>
          <a:p>
            <a:pPr algn="ctr">
              <a:lnSpc>
                <a:spcPct val="150000"/>
              </a:lnSpc>
            </a:pPr>
            <a:r>
              <a:rPr lang="en-US" sz="1400" dirty="0">
                <a:latin typeface="BentonSans Light" panose="02000503000000020004" pitchFamily="2" charset="0"/>
              </a:rPr>
              <a:t>..on a page! Slide space is limited  but slides are free. Try to use more slides to </a:t>
            </a:r>
          </a:p>
          <a:p>
            <a:pPr algn="ctr">
              <a:lnSpc>
                <a:spcPct val="150000"/>
              </a:lnSpc>
            </a:pPr>
            <a:r>
              <a:rPr lang="en-US" sz="1400" dirty="0">
                <a:latin typeface="BentonSans Light" panose="02000503000000020004" pitchFamily="2" charset="0"/>
              </a:rPr>
              <a:t>de-clutter your presentation. SPACE is just as important as text. Look at all this negative space . . . doesn’t it just let you, breath . . .</a:t>
            </a:r>
          </a:p>
          <a:p>
            <a:pPr algn="ctr">
              <a:lnSpc>
                <a:spcPct val="150000"/>
              </a:lnSpc>
            </a:pPr>
            <a:endParaRPr lang="en-US" sz="1400" dirty="0">
              <a:latin typeface="BentonSans Light" panose="02000503000000020004" pitchFamily="2" charset="0"/>
            </a:endParaRPr>
          </a:p>
        </p:txBody>
      </p:sp>
      <p:cxnSp>
        <p:nvCxnSpPr>
          <p:cNvPr id="11" name="Straight Connector 10">
            <a:extLst>
              <a:ext uri="{FF2B5EF4-FFF2-40B4-BE49-F238E27FC236}">
                <a16:creationId xmlns:a16="http://schemas.microsoft.com/office/drawing/2014/main" id="{673E7029-2316-E64C-B84F-617B248E27D0}"/>
              </a:ext>
            </a:extLst>
          </p:cNvPr>
          <p:cNvCxnSpPr>
            <a:cxnSpLocks/>
          </p:cNvCxnSpPr>
          <p:nvPr/>
        </p:nvCxnSpPr>
        <p:spPr>
          <a:xfrm>
            <a:off x="5275918" y="3245744"/>
            <a:ext cx="1643338" cy="0"/>
          </a:xfrm>
          <a:prstGeom prst="line">
            <a:avLst/>
          </a:prstGeom>
          <a:ln w="19050">
            <a:solidFill>
              <a:schemeClr val="accent1"/>
            </a:soli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3B8C29F4-82E7-274A-8473-F380064A1BFE}"/>
              </a:ext>
            </a:extLst>
          </p:cNvPr>
          <p:cNvSpPr txBox="1"/>
          <p:nvPr/>
        </p:nvSpPr>
        <p:spPr>
          <a:xfrm>
            <a:off x="198051" y="432765"/>
            <a:ext cx="9462865"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err="1">
                <a:solidFill>
                  <a:schemeClr val="bg1">
                    <a:lumMod val="75000"/>
                  </a:schemeClr>
                </a:solidFill>
                <a:latin typeface="BentonSans" panose="02000503000000020004" pitchFamily="2" charset="0"/>
                <a:ea typeface="Arial Unicode MS" pitchFamily="34" charset="-128"/>
                <a:cs typeface="Arial Unicode MS" pitchFamily="34" charset="-128"/>
              </a:rPr>
              <a:t>Nav</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 Bar  | Highlighting  |  Text |  Icons  |  Photos  </a:t>
            </a:r>
            <a:r>
              <a:rPr lang="en-US" sz="1200" kern="0" dirty="0">
                <a:latin typeface="BentonSans" panose="02000503000000020004" pitchFamily="2" charset="0"/>
                <a:ea typeface="Arial Unicode MS" pitchFamily="34" charset="-128"/>
                <a:cs typeface="Arial Unicode MS" pitchFamily="34" charset="-128"/>
              </a:rPr>
              <a:t>|  SPACE  |  </a:t>
            </a:r>
            <a:r>
              <a:rPr lang="en-US" sz="1200" kern="0" dirty="0">
                <a:solidFill>
                  <a:schemeClr val="bg1">
                    <a:lumMod val="75000"/>
                  </a:schemeClr>
                </a:solidFill>
                <a:latin typeface="BentonSans" panose="02000503000000020004" pitchFamily="2" charset="0"/>
                <a:ea typeface="Arial Unicode MS" pitchFamily="34" charset="-128"/>
                <a:cs typeface="Arial Unicode MS" pitchFamily="34" charset="-128"/>
              </a:rPr>
              <a:t>Why</a:t>
            </a:r>
          </a:p>
        </p:txBody>
      </p:sp>
    </p:spTree>
    <p:extLst>
      <p:ext uri="{BB962C8B-B14F-4D97-AF65-F5344CB8AC3E}">
        <p14:creationId xmlns:p14="http://schemas.microsoft.com/office/powerpoint/2010/main" val="28633564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BENCH_TABLECELLSMAPPINGINFO" val="0-0-72e799a7cdb34eecb5926bcbf7d5d60a|1-0-fe3dba246ee044db90c3f0fdabafa42f|2-0-da0faa1be9ea4b92a8f2154225de9e5f|3-0-798cc0021e99489ca6281ed8089a911d|4-0-0e3e7154d7e4442eafd5470145202d65"/>
</p:tagLst>
</file>

<file path=ppt/tags/tag2.xml><?xml version="1.0" encoding="utf-8"?>
<p:tagLst xmlns:a="http://schemas.openxmlformats.org/drawingml/2006/main" xmlns:r="http://schemas.openxmlformats.org/officeDocument/2006/relationships" xmlns:p="http://schemas.openxmlformats.org/presentationml/2006/main">
  <p:tag name="VEBENCH_TABLECELLSMAPPINGINFO" val="0-0-72e799a7cdb34eecb5926bcbf7d5d60a|1-0-fe3dba246ee044db90c3f0fdabafa42f|2-0-da0faa1be9ea4b92a8f2154225de9e5f|3-0-798cc0021e99489ca6281ed8089a911d|4-0-0e3e7154d7e4442eafd5470145202d65"/>
</p:tagLst>
</file>

<file path=ppt/tags/tag3.xml><?xml version="1.0" encoding="utf-8"?>
<p:tagLst xmlns:a="http://schemas.openxmlformats.org/drawingml/2006/main" xmlns:r="http://schemas.openxmlformats.org/officeDocument/2006/relationships" xmlns:p="http://schemas.openxmlformats.org/presentationml/2006/main">
  <p:tag name="VEBENCH_TABLECELLSMAPPINGINFO" val="0-0-72e799a7cdb34eecb5926bcbf7d5d60a|1-0-fe3dba246ee044db90c3f0fdabafa42f|2-0-da0faa1be9ea4b92a8f2154225de9e5f|3-0-798cc0021e99489ca6281ed8089a911d|4-0-0e3e7154d7e4442eafd5470145202d65"/>
</p:tagLst>
</file>

<file path=ppt/tags/tag4.xml><?xml version="1.0" encoding="utf-8"?>
<p:tagLst xmlns:a="http://schemas.openxmlformats.org/drawingml/2006/main" xmlns:r="http://schemas.openxmlformats.org/officeDocument/2006/relationships" xmlns:p="http://schemas.openxmlformats.org/presentationml/2006/main">
  <p:tag name="VEBENCH_MAPPINGINFOID" val="7-3-f9f299e56d154f2f8c149816978dfba2|8-3-1184486396434cdf905b88851012959d|10-3-5708ca652cd04564b708af908dac4fa5|11-3-95a7ba39c44e4cf4b223a5b06fef5d76|12-3-0734790eb5254e5ba55bcddb58268bcf|16-3-1cb0e48eaeec434ebbf369180e9908f3|17-3-0a13fca243d5479496b4a17a5e06ccd6|18-3-da8a591f3750438f8ecdc0f9fa1bf58a|19-3-18fa5b1f4f314541ae8281281532bca9|20-3-6220273055d6491385f3904826917836|21-3-b54d0764dfec4fc08116bd668141b2cd|7-4-c95c4e112e434cedbcf1561f337e43a8|7-6-bd16a4682b364eed87e44c2d01087e31|7-5-629e48a51b164a5ba6062d38b2b2d236|7-7-4c82e731f17041e998cd7d1d3e534bc9|8-5-a1398e4de8cc4f4caa237f20c85c31ac|8-7-6c5fb8300ff3477f97dd79316eec454b|8-4-0779c482c897420994769be6dc0523fd|8-6-3163c3fe1b5247ce949e655e1b8a8952|9-3-9b9b361441ea4d62aefc5b4c0ce1b3ac|9-4-0708a6c215ea4dcabc87745fa060ad51|9-5-2d03ca252c594332940641c1e9e7cc5b|9-6-fb701ecbfd824303acaad42c0239b469|9-7-2757cc49b8e9429a8bbc7b381b88324f|10-4-338864e5995c41b5baedb87c6ef38c2e|10-5-0a64d78798e744e49b7d6ec602f7d8b4|10-6-5e225d3b86ec4e4e9ded71d7666b4738|10-7-3ff83b98c64c4ae2b111f055727cf274|12-4-be4f191643ec408086ac0f588200f217|12-5-1fd316a3394d478fbcf7d9ab0191dcc6|12-6-4ea578e0368b42d18fef7d015c4d472f|12-7-8e41e6611c2449f88f40c54bb65a4f8a|11-4-719cd139a0134f0bae044c7637e0c675|11-5-21624942c90d4561b7f5ca66477554f7|11-6-56219fa21f0748dcaedc58898f03e1b0|11-7-ad28b2b489a545d9a7ab73ef09455dae|14-3-785bdcfe7c9742f293d28c6b6cd18961|14-4-8bef20062a0f48068cbc60c993ce0154|14-5-ef5204d729f449bfadff3a0f1e43707e|14-6-6157b1636449423e9dace6faf495979e|14-7-a7b568b89a4544a6b19d516ccd732080|16-4-3e0257b65138455e97e3d29ca7dc52ac|16-5-f536da64a28944279e7c6a4072fafa07|16-6-96710f410f594027973bf1ccf1624d15|16-7-4060b65f5ddb465cb6d7219a2253814c|17-4-82ccfdd1f20a49feb1444ca41c852b48|17-5-afa1a3e6655841bca4f4e7f41ef4c908|17-6-2be9caf5bfab44ce962d3e1241ad7174|17-7-c3bfb067ca094d67bafac2219849c2ae|18-4-59a85360b1a24152a59c0d47b8db7d43|18-5-e5ff2469d4704206be734d3688ce4fe5|18-6-ccab8b2f70f24d92a4fb709b3391e600|18-7-57dbd68b494d4bb890460fc4f67fc370|19-4-7ed5095a5f17499a84995e4d52763d35|19-5-515e2c09e65b4811853db8d6ffc337d6|19-6-5c9517d3bec04748994df3be0fcd56a1|19-7-c96b8f92cb3d4ed9a95733fb6306ec2f|20-5-bdbb7c4f51034c89be2367374c3d78e5|20-6-e5003b723c6e47a69edb012b7b71862d|20-7-70d1a751a04a4f7fa9c1a69b3e45c713|21-4-b827aac542334785ab965f907fbd13c1|21-5-dcd818544fab4839aa46c10e957df73b|21-6-51a4d77ae8b4408584813ce14e868ecf|21-7-9ce6a650f5e741b28f29b231f3803043|20-4-954129ee09394310ac5bddf51eebd096|3-3-d2677293797641d396aa6185e94960dd|3-4-2c26d3ea7fc5420782b73f49faba0897|3-5-79da0ff413dc49c3a71c5a6ae8133cda|3-6-96ed75abfe9444c59f21eb55de3f9d20|3-7-b1e2ce1441254162930fbb3d8aae9ea7|4-3-3840d16fc1a746f68ee2fb8e642c862d|4-4-578b357a02f041a3b80b0e9f37ebe049|4-5-22c1fce6ed374ca08e2c92dd306ae5c5|4-6-323f6dc39f914d72a2ec17040269cdce|4-7-ad7d827ab2704636bbe7307298fb2c36|5-3-c6cb8e2e76c14abeba6662abcea593f0|5-4-b0f743c951694766b0642481a242ce62|5-5-a5645ad20e2e4e51a2f405976089a17f|5-6-a9459e8a26cb4015b1224f57d659f56b|5-7-9b221aaf2e36400683eacd90692048e7|6-3-5797ddcff1844fde89789faf54cd60eb|6-4-dd7a311babfe462da29a497dddb49cdb|6-5-455f1556795a438ca4119da151083533|6-6-918f9ea52fe741ab8e098dd47e66e3e4|6-7-52a07d2e38814598aebc495655aa2ad6|15-3-e5b7eeef8f0e45c298947c0c5a0716a6|15-4-57a72fd3699c4c38862fdc36265b0118|15-5-06db0bc486934bc7aac7f93e6ce7d2e2|15-6-ebe795b3aa494b7a80ed301b24367274|15-7-5073188919074dde93d0a59aadb271db|13-3-8143a570a5d24ff1bcbf280244d38152|13-4-32af578d5d284da49fb45cde9a727c16|13-6-6c6daeb81c694a8da682500a9c6314ca|22-4-|22-6-|22-3-|1-4-|1-6-|13-5-fe3ac7634d2a4531be0c3491b51d58f6|13-7-d836d738b34044d6ae813be6be897140|22-5-|22-7-"/>
  <p:tag name="VEBENCH_STYLEMAPPINGINFOID" val="7-3-4cc9553c889a4dcd86a61567b240390c|8-3-e4adfa5a3ee547fcbc47c657fe4f57c9|10-3-e75c50d66b8e4b23970114d42d24ddaa|11-3-59bc5369d59a433ba2e7139f3bc0e4a9|12-3-03b37d690dd14a5399c868698ed5cda8|16-3-0f6edd9a160849da996a9b3cc44dc1e0|17-3-6a51c9392b404a8eb89125d1296a31e0|18-3-ce44097c9a354c06b4cf6016970550fb|19-3-7bcd2b893c374e78a818291cd273a6ad|20-3-cd06d28d319940c89455450cc76d207a|21-3-4000de048d134c9a8bff63cddb331d70|7-4-|7-6-|7-5-|7-7-|8-5-|8-7-|8-4-|8-6-|9-3-6576ec72ece0458c897fd8b90b105ee5|9-4-|9-5-|9-6-|9-7-|10-4-|10-5-|10-6-|10-7-|12-4-|12-5-|12-6-|12-7-|11-4-|11-5-|11-6-|11-7-|14-3-65c468fbec4c40f999c0dc0d0f443c57|14-4-|14-5-|14-6-|14-7-|16-4-|16-5-|16-6-|16-7-|17-4-|17-5-|17-6-|17-7-|18-4-|18-5-|18-6-|18-7-|19-4-|19-5-|19-6-|19-7-|20-5-|20-6-|20-7-|21-4-|21-5-|21-6-|21-7-|20-4-|3-3-c49c49abd4ae471d9ffcbb5bad632b2e|3-4-|3-5-|3-6-|3-7-|4-3-0af355c7ecc34bbea0615ae01c616ef1|4-4-|4-5-|4-6-|4-7-|5-3-8149989a83e14a0dbd80025e742aaa42|5-4-|5-5-|5-6-|5-7-|6-3-9860021c30424484ae63dc4b8c40c6e9|6-4-|6-5-|6-6-|6-7-|15-3-6744cb3e67454feea807074a8b071da9|15-4-|15-5-|15-6-|15-7-|13-3-61c992eedf394692ba710e9ae084fb18|13-4-|13-6-|22-4-|22-6-|22-3-|1-4-|1-6-|13-5-|13-7-|22-5-|22-7-"/>
</p:tagLst>
</file>

<file path=ppt/tags/tag5.xml><?xml version="1.0" encoding="utf-8"?>
<p:tagLst xmlns:a="http://schemas.openxmlformats.org/drawingml/2006/main" xmlns:r="http://schemas.openxmlformats.org/officeDocument/2006/relationships" xmlns:p="http://schemas.openxmlformats.org/presentationml/2006/main">
  <p:tag name="VEBENCH_TABLECELLSMAPPINGINFO" val="0-0-db08bcdc77f147a59809a9ef6c31b816|0-1-cfc3ff0dc1b44028a940f35589ac43a4|0-2-ffa785e7969b4c49b27df0c56b7f30f4|0-3-5788adcd74754a399302bd1002d90731|0-4-9f37b5817b22405a8aaa9632ffeb2caa"/>
</p:tagLst>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0DF9F738-9712-4A6D-BE42-6E6A91B1CC38}" vid="{EF0A429C-C4FB-498B-AFAF-4476129F537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2018 16x9 white</Template>
  <TotalTime>3558</TotalTime>
  <Words>1389</Words>
  <Application>Microsoft Macintosh PowerPoint</Application>
  <PresentationFormat>Custom</PresentationFormat>
  <Paragraphs>186</Paragraphs>
  <Slides>17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BentonSans</vt:lpstr>
      <vt:lpstr>BentonSans Bold</vt:lpstr>
      <vt:lpstr>BentonSans Book</vt:lpstr>
      <vt:lpstr>BentonSans Light</vt:lpstr>
      <vt:lpstr>BentonSans Medium</vt:lpstr>
      <vt:lpstr>BentonSans Regular</vt:lpstr>
      <vt:lpstr>Courier New</vt:lpstr>
      <vt:lpstr>Symbol</vt:lpstr>
      <vt:lpstr>wingdings</vt:lpstr>
      <vt:lpstr>wingdings</vt:lpstr>
      <vt:lpstr>SAP 2018 16x9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Gregory, Maggie</dc:creator>
  <cp:keywords>2018/16:9/white</cp:keywords>
  <cp:lastModifiedBy>Liz Aouad</cp:lastModifiedBy>
  <cp:revision>122</cp:revision>
  <dcterms:created xsi:type="dcterms:W3CDTF">2018-07-24T19:12:04Z</dcterms:created>
  <dcterms:modified xsi:type="dcterms:W3CDTF">2021-05-19T17:42:50Z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